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anva Sans" panose="020B0604020202020204" charset="0"/>
      <p:regular r:id="rId27"/>
    </p:embeddedFont>
    <p:embeddedFont>
      <p:font typeface="Canva Sans Bold" panose="020B0604020202020204" charset="0"/>
      <p:regular r:id="rId28"/>
    </p:embeddedFont>
    <p:embeddedFont>
      <p:font typeface="Canva Sans Medium"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2" d="100"/>
          <a:sy n="62" d="100"/>
        </p:scale>
        <p:origin x="322"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0.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2" name="Freeform 2"/>
          <p:cNvSpPr/>
          <p:nvPr/>
        </p:nvSpPr>
        <p:spPr>
          <a:xfrm>
            <a:off x="5556997" y="-312974"/>
            <a:ext cx="13256792" cy="13256792"/>
          </a:xfrm>
          <a:custGeom>
            <a:avLst/>
            <a:gdLst/>
            <a:ahLst/>
            <a:cxnLst/>
            <a:rect l="l" t="t" r="r" b="b"/>
            <a:pathLst>
              <a:path w="13256792" h="13256792">
                <a:moveTo>
                  <a:pt x="0" y="0"/>
                </a:moveTo>
                <a:lnTo>
                  <a:pt x="13256792" y="0"/>
                </a:lnTo>
                <a:lnTo>
                  <a:pt x="13256792" y="13256791"/>
                </a:lnTo>
                <a:lnTo>
                  <a:pt x="0" y="13256791"/>
                </a:lnTo>
                <a:lnTo>
                  <a:pt x="0" y="0"/>
                </a:lnTo>
                <a:close/>
              </a:path>
            </a:pathLst>
          </a:custGeom>
          <a:blipFill>
            <a:blip r:embed="rId2">
              <a:alphaModFix amt="43999"/>
            </a:blip>
            <a:stretch>
              <a:fillRect/>
            </a:stretch>
          </a:blipFill>
        </p:spPr>
      </p:sp>
      <p:sp>
        <p:nvSpPr>
          <p:cNvPr id="3" name="Freeform 3"/>
          <p:cNvSpPr/>
          <p:nvPr/>
        </p:nvSpPr>
        <p:spPr>
          <a:xfrm>
            <a:off x="7802055" y="3390342"/>
            <a:ext cx="7015211" cy="5699859"/>
          </a:xfrm>
          <a:custGeom>
            <a:avLst/>
            <a:gdLst/>
            <a:ahLst/>
            <a:cxnLst/>
            <a:rect l="l" t="t" r="r" b="b"/>
            <a:pathLst>
              <a:path w="7015211" h="5699859">
                <a:moveTo>
                  <a:pt x="0" y="0"/>
                </a:moveTo>
                <a:lnTo>
                  <a:pt x="7015211" y="0"/>
                </a:lnTo>
                <a:lnTo>
                  <a:pt x="7015211" y="5699859"/>
                </a:lnTo>
                <a:lnTo>
                  <a:pt x="0" y="5699859"/>
                </a:lnTo>
                <a:lnTo>
                  <a:pt x="0" y="0"/>
                </a:lnTo>
                <a:close/>
              </a:path>
            </a:pathLst>
          </a:custGeom>
          <a:blipFill>
            <a:blip r:embed="rId3"/>
            <a:stretch>
              <a:fillRect/>
            </a:stretch>
          </a:blipFill>
        </p:spPr>
      </p:sp>
      <p:sp>
        <p:nvSpPr>
          <p:cNvPr id="4" name="Freeform 4"/>
          <p:cNvSpPr/>
          <p:nvPr/>
        </p:nvSpPr>
        <p:spPr>
          <a:xfrm>
            <a:off x="6062734" y="6914181"/>
            <a:ext cx="2818482" cy="1194332"/>
          </a:xfrm>
          <a:custGeom>
            <a:avLst/>
            <a:gdLst/>
            <a:ahLst/>
            <a:cxnLst/>
            <a:rect l="l" t="t" r="r" b="b"/>
            <a:pathLst>
              <a:path w="2818482" h="1194332">
                <a:moveTo>
                  <a:pt x="0" y="0"/>
                </a:moveTo>
                <a:lnTo>
                  <a:pt x="2818482" y="0"/>
                </a:lnTo>
                <a:lnTo>
                  <a:pt x="2818482" y="1194332"/>
                </a:lnTo>
                <a:lnTo>
                  <a:pt x="0" y="1194332"/>
                </a:lnTo>
                <a:lnTo>
                  <a:pt x="0" y="0"/>
                </a:lnTo>
                <a:close/>
              </a:path>
            </a:pathLst>
          </a:custGeom>
          <a:blipFill>
            <a:blip r:embed="rId4"/>
            <a:stretch>
              <a:fillRect/>
            </a:stretch>
          </a:blipFill>
        </p:spPr>
      </p:sp>
      <p:sp>
        <p:nvSpPr>
          <p:cNvPr id="5" name="Freeform 5"/>
          <p:cNvSpPr/>
          <p:nvPr/>
        </p:nvSpPr>
        <p:spPr>
          <a:xfrm rot="-1355379" flipH="1" flipV="1">
            <a:off x="15705502" y="2303348"/>
            <a:ext cx="1330753" cy="563907"/>
          </a:xfrm>
          <a:custGeom>
            <a:avLst/>
            <a:gdLst/>
            <a:ahLst/>
            <a:cxnLst/>
            <a:rect l="l" t="t" r="r" b="b"/>
            <a:pathLst>
              <a:path w="1330753" h="563907">
                <a:moveTo>
                  <a:pt x="1330753" y="563907"/>
                </a:moveTo>
                <a:lnTo>
                  <a:pt x="0" y="563907"/>
                </a:lnTo>
                <a:lnTo>
                  <a:pt x="0" y="0"/>
                </a:lnTo>
                <a:lnTo>
                  <a:pt x="1330753" y="0"/>
                </a:lnTo>
                <a:lnTo>
                  <a:pt x="1330753" y="563907"/>
                </a:lnTo>
                <a:close/>
              </a:path>
            </a:pathLst>
          </a:custGeom>
          <a:blipFill>
            <a:blip r:embed="rId5"/>
            <a:stretch>
              <a:fillRect/>
            </a:stretch>
          </a:blipFill>
        </p:spPr>
      </p:sp>
      <p:sp>
        <p:nvSpPr>
          <p:cNvPr id="6" name="Freeform 6"/>
          <p:cNvSpPr/>
          <p:nvPr/>
        </p:nvSpPr>
        <p:spPr>
          <a:xfrm flipH="1" flipV="1">
            <a:off x="16143270" y="4259720"/>
            <a:ext cx="1546584" cy="655365"/>
          </a:xfrm>
          <a:custGeom>
            <a:avLst/>
            <a:gdLst/>
            <a:ahLst/>
            <a:cxnLst/>
            <a:rect l="l" t="t" r="r" b="b"/>
            <a:pathLst>
              <a:path w="1546584" h="655365">
                <a:moveTo>
                  <a:pt x="1546584" y="655365"/>
                </a:moveTo>
                <a:lnTo>
                  <a:pt x="0" y="655365"/>
                </a:lnTo>
                <a:lnTo>
                  <a:pt x="0" y="0"/>
                </a:lnTo>
                <a:lnTo>
                  <a:pt x="1546584" y="0"/>
                </a:lnTo>
                <a:lnTo>
                  <a:pt x="1546584" y="655365"/>
                </a:lnTo>
                <a:close/>
              </a:path>
            </a:pathLst>
          </a:custGeom>
          <a:blipFill>
            <a:blip r:embed="rId6"/>
            <a:stretch>
              <a:fillRect/>
            </a:stretch>
          </a:blipFill>
        </p:spPr>
      </p:sp>
      <p:sp>
        <p:nvSpPr>
          <p:cNvPr id="7" name="Freeform 7"/>
          <p:cNvSpPr/>
          <p:nvPr/>
        </p:nvSpPr>
        <p:spPr>
          <a:xfrm rot="1549683" flipH="1" flipV="1">
            <a:off x="16409602" y="4680103"/>
            <a:ext cx="1013920" cy="429649"/>
          </a:xfrm>
          <a:custGeom>
            <a:avLst/>
            <a:gdLst/>
            <a:ahLst/>
            <a:cxnLst/>
            <a:rect l="l" t="t" r="r" b="b"/>
            <a:pathLst>
              <a:path w="1013920" h="429649">
                <a:moveTo>
                  <a:pt x="1013920" y="429649"/>
                </a:moveTo>
                <a:lnTo>
                  <a:pt x="0" y="429649"/>
                </a:lnTo>
                <a:lnTo>
                  <a:pt x="0" y="0"/>
                </a:lnTo>
                <a:lnTo>
                  <a:pt x="1013920" y="0"/>
                </a:lnTo>
                <a:lnTo>
                  <a:pt x="1013920" y="429649"/>
                </a:lnTo>
                <a:close/>
              </a:path>
            </a:pathLst>
          </a:custGeom>
          <a:blipFill>
            <a:blip r:embed="rId6"/>
            <a:stretch>
              <a:fillRect/>
            </a:stretch>
          </a:blipFill>
        </p:spPr>
      </p:sp>
      <p:sp>
        <p:nvSpPr>
          <p:cNvPr id="8" name="Freeform 8"/>
          <p:cNvSpPr/>
          <p:nvPr/>
        </p:nvSpPr>
        <p:spPr>
          <a:xfrm>
            <a:off x="303372" y="6919589"/>
            <a:ext cx="4307409" cy="2874992"/>
          </a:xfrm>
          <a:custGeom>
            <a:avLst/>
            <a:gdLst/>
            <a:ahLst/>
            <a:cxnLst/>
            <a:rect l="l" t="t" r="r" b="b"/>
            <a:pathLst>
              <a:path w="4307409" h="2874992">
                <a:moveTo>
                  <a:pt x="0" y="0"/>
                </a:moveTo>
                <a:lnTo>
                  <a:pt x="4307409" y="0"/>
                </a:lnTo>
                <a:lnTo>
                  <a:pt x="4307409" y="2874993"/>
                </a:lnTo>
                <a:lnTo>
                  <a:pt x="0" y="2874993"/>
                </a:lnTo>
                <a:lnTo>
                  <a:pt x="0" y="0"/>
                </a:lnTo>
                <a:close/>
              </a:path>
            </a:pathLst>
          </a:custGeom>
          <a:blipFill>
            <a:blip r:embed="rId7"/>
            <a:stretch>
              <a:fillRect/>
            </a:stretch>
          </a:blipFill>
        </p:spPr>
      </p:sp>
      <p:sp>
        <p:nvSpPr>
          <p:cNvPr id="9" name="Freeform 9"/>
          <p:cNvSpPr/>
          <p:nvPr/>
        </p:nvSpPr>
        <p:spPr>
          <a:xfrm>
            <a:off x="9140718" y="1007005"/>
            <a:ext cx="7775844" cy="7775844"/>
          </a:xfrm>
          <a:custGeom>
            <a:avLst/>
            <a:gdLst/>
            <a:ahLst/>
            <a:cxnLst/>
            <a:rect l="l" t="t" r="r" b="b"/>
            <a:pathLst>
              <a:path w="7775844" h="7775844">
                <a:moveTo>
                  <a:pt x="0" y="0"/>
                </a:moveTo>
                <a:lnTo>
                  <a:pt x="7775844" y="0"/>
                </a:lnTo>
                <a:lnTo>
                  <a:pt x="7775844" y="7775845"/>
                </a:lnTo>
                <a:lnTo>
                  <a:pt x="0" y="7775845"/>
                </a:lnTo>
                <a:lnTo>
                  <a:pt x="0" y="0"/>
                </a:lnTo>
                <a:close/>
              </a:path>
            </a:pathLst>
          </a:custGeom>
          <a:blipFill>
            <a:blip r:embed="rId8"/>
            <a:stretch>
              <a:fillRect/>
            </a:stretch>
          </a:blipFill>
        </p:spPr>
      </p:sp>
      <p:sp>
        <p:nvSpPr>
          <p:cNvPr id="10" name="TextBox 10"/>
          <p:cNvSpPr txBox="1"/>
          <p:nvPr/>
        </p:nvSpPr>
        <p:spPr>
          <a:xfrm>
            <a:off x="1028700" y="1000125"/>
            <a:ext cx="7676881" cy="2390217"/>
          </a:xfrm>
          <a:prstGeom prst="rect">
            <a:avLst/>
          </a:prstGeom>
        </p:spPr>
        <p:txBody>
          <a:bodyPr lIns="0" tIns="0" rIns="0" bIns="0" rtlCol="0" anchor="t">
            <a:spAutoFit/>
          </a:bodyPr>
          <a:lstStyle/>
          <a:p>
            <a:pPr algn="l">
              <a:lnSpc>
                <a:spcPts val="9487"/>
              </a:lnSpc>
            </a:pPr>
            <a:r>
              <a:rPr lang="en-US" sz="7590">
                <a:solidFill>
                  <a:srgbClr val="FFFFFF"/>
                </a:solidFill>
                <a:latin typeface="Canva Sans"/>
                <a:ea typeface="Canva Sans"/>
                <a:cs typeface="Canva Sans"/>
                <a:sym typeface="Canva Sans"/>
              </a:rPr>
              <a:t>MRK803 - IMC</a:t>
            </a:r>
          </a:p>
          <a:p>
            <a:pPr algn="l">
              <a:lnSpc>
                <a:spcPts val="9487"/>
              </a:lnSpc>
            </a:pPr>
            <a:r>
              <a:rPr lang="en-US" sz="7590">
                <a:solidFill>
                  <a:srgbClr val="FFFFFF"/>
                </a:solidFill>
                <a:latin typeface="Canva Sans"/>
                <a:ea typeface="Canva Sans"/>
                <a:cs typeface="Canva Sans"/>
                <a:sym typeface="Canva Sans"/>
              </a:rPr>
              <a:t>Assignment</a:t>
            </a:r>
          </a:p>
        </p:txBody>
      </p:sp>
      <p:sp>
        <p:nvSpPr>
          <p:cNvPr id="11" name="TextBox 11"/>
          <p:cNvSpPr txBox="1"/>
          <p:nvPr/>
        </p:nvSpPr>
        <p:spPr>
          <a:xfrm>
            <a:off x="1047750" y="3980500"/>
            <a:ext cx="7164162" cy="2200330"/>
          </a:xfrm>
          <a:prstGeom prst="rect">
            <a:avLst/>
          </a:prstGeom>
        </p:spPr>
        <p:txBody>
          <a:bodyPr lIns="0" tIns="0" rIns="0" bIns="0" rtlCol="0" anchor="t">
            <a:spAutoFit/>
          </a:bodyPr>
          <a:lstStyle/>
          <a:p>
            <a:pPr algn="l">
              <a:lnSpc>
                <a:spcPts val="3598"/>
              </a:lnSpc>
            </a:pPr>
            <a:r>
              <a:rPr lang="en-US" sz="2248">
                <a:solidFill>
                  <a:srgbClr val="FFFFFF"/>
                </a:solidFill>
                <a:latin typeface="Canva Sans"/>
                <a:ea typeface="Canva Sans"/>
                <a:cs typeface="Canva Sans"/>
                <a:sym typeface="Canva Sans"/>
              </a:rPr>
              <a:t>Alister Almeida: 162857239</a:t>
            </a:r>
          </a:p>
          <a:p>
            <a:pPr algn="l">
              <a:lnSpc>
                <a:spcPts val="3598"/>
              </a:lnSpc>
            </a:pPr>
            <a:r>
              <a:rPr lang="en-US" sz="2248">
                <a:solidFill>
                  <a:srgbClr val="FFFFFF"/>
                </a:solidFill>
                <a:latin typeface="Canva Sans"/>
                <a:ea typeface="Canva Sans"/>
                <a:cs typeface="Canva Sans"/>
                <a:sym typeface="Canva Sans"/>
              </a:rPr>
              <a:t>Nicole Pattathu: 163059231</a:t>
            </a:r>
          </a:p>
          <a:p>
            <a:pPr algn="l">
              <a:lnSpc>
                <a:spcPts val="3598"/>
              </a:lnSpc>
            </a:pPr>
            <a:r>
              <a:rPr lang="en-US" sz="2248">
                <a:solidFill>
                  <a:srgbClr val="FFFFFF"/>
                </a:solidFill>
                <a:latin typeface="Canva Sans"/>
                <a:ea typeface="Canva Sans"/>
                <a:cs typeface="Canva Sans"/>
                <a:sym typeface="Canva Sans"/>
              </a:rPr>
              <a:t>Devansh Solanki: 142127224</a:t>
            </a:r>
          </a:p>
          <a:p>
            <a:pPr algn="l">
              <a:lnSpc>
                <a:spcPts val="3598"/>
              </a:lnSpc>
            </a:pPr>
            <a:r>
              <a:rPr lang="en-US" sz="2248">
                <a:solidFill>
                  <a:srgbClr val="FFFFFF"/>
                </a:solidFill>
                <a:latin typeface="Canva Sans"/>
                <a:ea typeface="Canva Sans"/>
                <a:cs typeface="Canva Sans"/>
                <a:sym typeface="Canva Sans"/>
              </a:rPr>
              <a:t>Ishan Purohit: 168912236</a:t>
            </a:r>
          </a:p>
          <a:p>
            <a:pPr algn="l">
              <a:lnSpc>
                <a:spcPts val="3598"/>
              </a:lnSpc>
            </a:pPr>
            <a:r>
              <a:rPr lang="en-US" sz="2248">
                <a:solidFill>
                  <a:srgbClr val="FFFFFF"/>
                </a:solidFill>
                <a:latin typeface="Canva Sans"/>
                <a:ea typeface="Canva Sans"/>
                <a:cs typeface="Canva Sans"/>
                <a:sym typeface="Canva Sans"/>
              </a:rPr>
              <a:t>Muskan 107182248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3882" y="8762240"/>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TextBox 5"/>
          <p:cNvSpPr txBox="1"/>
          <p:nvPr/>
        </p:nvSpPr>
        <p:spPr>
          <a:xfrm>
            <a:off x="1028700" y="2058489"/>
            <a:ext cx="12135637" cy="2065020"/>
          </a:xfrm>
          <a:prstGeom prst="rect">
            <a:avLst/>
          </a:prstGeom>
        </p:spPr>
        <p:txBody>
          <a:bodyPr lIns="0" tIns="0" rIns="0" bIns="0" rtlCol="0" anchor="t">
            <a:spAutoFit/>
          </a:bodyPr>
          <a:lstStyle/>
          <a:p>
            <a:pPr algn="l">
              <a:lnSpc>
                <a:spcPts val="3360"/>
              </a:lnSpc>
            </a:pPr>
            <a:r>
              <a:rPr lang="en-US" sz="2100" b="1">
                <a:solidFill>
                  <a:srgbClr val="FFFFFF"/>
                </a:solidFill>
                <a:latin typeface="Canva Sans Bold"/>
                <a:ea typeface="Canva Sans Bold"/>
                <a:cs typeface="Canva Sans Bold"/>
                <a:sym typeface="Canva Sans Bold"/>
              </a:rPr>
              <a:t>Purpose of the IMC Plan: </a:t>
            </a:r>
          </a:p>
          <a:p>
            <a:pPr algn="l">
              <a:lnSpc>
                <a:spcPts val="3360"/>
              </a:lnSpc>
            </a:pPr>
            <a:r>
              <a:rPr lang="en-US" sz="2100">
                <a:solidFill>
                  <a:srgbClr val="FFFFFF"/>
                </a:solidFill>
                <a:latin typeface="Canva Sans"/>
                <a:ea typeface="Canva Sans"/>
                <a:cs typeface="Canva Sans"/>
                <a:sym typeface="Canva Sans"/>
              </a:rPr>
              <a:t>Promote White Claw Zero Alcohol Seltzers in Kitchener and create a desire for the product. </a:t>
            </a:r>
          </a:p>
          <a:p>
            <a:pPr algn="l">
              <a:lnSpc>
                <a:spcPts val="3360"/>
              </a:lnSpc>
            </a:pPr>
            <a:r>
              <a:rPr lang="en-US" sz="2100">
                <a:solidFill>
                  <a:srgbClr val="FFFFFF"/>
                </a:solidFill>
                <a:latin typeface="Canva Sans"/>
                <a:ea typeface="Canva Sans"/>
                <a:cs typeface="Canva Sans"/>
                <a:sym typeface="Canva Sans"/>
              </a:rPr>
              <a:t>This will help to promote product trials as well as brand loyalty among the health-conscious community that is also very active on social networks. </a:t>
            </a:r>
          </a:p>
          <a:p>
            <a:pPr algn="l">
              <a:lnSpc>
                <a:spcPts val="3360"/>
              </a:lnSpc>
            </a:pPr>
            <a:endParaRPr lang="en-US" sz="2100">
              <a:solidFill>
                <a:srgbClr val="FFFFFF"/>
              </a:solidFill>
              <a:latin typeface="Canva Sans"/>
              <a:ea typeface="Canva Sans"/>
              <a:cs typeface="Canva Sans"/>
              <a:sym typeface="Canva Sans"/>
            </a:endParaRPr>
          </a:p>
        </p:txBody>
      </p:sp>
      <p:sp>
        <p:nvSpPr>
          <p:cNvPr id="6" name="TextBox 6"/>
          <p:cNvSpPr txBox="1"/>
          <p:nvPr/>
        </p:nvSpPr>
        <p:spPr>
          <a:xfrm>
            <a:off x="718102" y="6257925"/>
            <a:ext cx="12446235" cy="2429510"/>
          </a:xfrm>
          <a:prstGeom prst="rect">
            <a:avLst/>
          </a:prstGeom>
        </p:spPr>
        <p:txBody>
          <a:bodyPr lIns="0" tIns="0" rIns="0" bIns="0" rtlCol="0" anchor="t">
            <a:spAutoFit/>
          </a:bodyPr>
          <a:lstStyle/>
          <a:p>
            <a:pPr marL="442596" lvl="1" indent="-221298" algn="l">
              <a:lnSpc>
                <a:spcPts val="3280"/>
              </a:lnSpc>
              <a:buFont typeface="Arial"/>
              <a:buChar char="•"/>
            </a:pPr>
            <a:r>
              <a:rPr lang="en-US" sz="2050" b="1">
                <a:solidFill>
                  <a:srgbClr val="FFFFFF"/>
                </a:solidFill>
                <a:latin typeface="Canva Sans Bold"/>
                <a:ea typeface="Canva Sans Bold"/>
                <a:cs typeface="Canva Sans Bold"/>
                <a:sym typeface="Canva Sans Bold"/>
              </a:rPr>
              <a:t>Short-Term (First 3 Months):</a:t>
            </a:r>
            <a:r>
              <a:rPr lang="en-US" sz="2050">
                <a:solidFill>
                  <a:srgbClr val="FFFFFF"/>
                </a:solidFill>
                <a:latin typeface="Canva Sans"/>
                <a:ea typeface="Canva Sans"/>
                <a:cs typeface="Canva Sans"/>
                <a:sym typeface="Canva Sans"/>
              </a:rPr>
              <a:t> Short-Term : The following objectives should be achieved in the short run; establish brand awareness, create a buzz and encourage consumers to buy the product through influencer marketing, sampling and specific SM campaigns. </a:t>
            </a:r>
          </a:p>
          <a:p>
            <a:pPr marL="442596" lvl="1" indent="-221298" algn="l">
              <a:lnSpc>
                <a:spcPts val="3280"/>
              </a:lnSpc>
              <a:buFont typeface="Arial"/>
              <a:buChar char="•"/>
            </a:pPr>
            <a:r>
              <a:rPr lang="en-US" sz="2050" b="1">
                <a:solidFill>
                  <a:srgbClr val="FFFFFF"/>
                </a:solidFill>
                <a:latin typeface="Canva Sans Bold"/>
                <a:ea typeface="Canva Sans Bold"/>
                <a:cs typeface="Canva Sans Bold"/>
                <a:sym typeface="Canva Sans Bold"/>
              </a:rPr>
              <a:t>Long-Term (Next 3 Months): </a:t>
            </a:r>
            <a:r>
              <a:rPr lang="en-US" sz="2050">
                <a:solidFill>
                  <a:srgbClr val="FFFFFF"/>
                </a:solidFill>
                <a:latin typeface="Canva Sans"/>
                <a:ea typeface="Canva Sans"/>
                <a:cs typeface="Canva Sans"/>
                <a:sym typeface="Canva Sans"/>
              </a:rPr>
              <a:t>The focus should be on the sustained engagement with the brand and growth of the brand’s market share through events, collaborations and retargeting campaigns. </a:t>
            </a:r>
          </a:p>
        </p:txBody>
      </p:sp>
      <p:sp>
        <p:nvSpPr>
          <p:cNvPr id="7" name="TextBox 7"/>
          <p:cNvSpPr txBox="1"/>
          <p:nvPr/>
        </p:nvSpPr>
        <p:spPr>
          <a:xfrm>
            <a:off x="7096519" y="5425472"/>
            <a:ext cx="5878870"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FFFFFF"/>
                </a:solidFill>
                <a:latin typeface="Canva Sans Medium"/>
                <a:ea typeface="Canva Sans Medium"/>
                <a:cs typeface="Canva Sans Medium"/>
                <a:sym typeface="Canva Sans Medium"/>
              </a:rPr>
              <a:t>KEY COMPONENTS </a:t>
            </a:r>
          </a:p>
        </p:txBody>
      </p:sp>
      <p:sp>
        <p:nvSpPr>
          <p:cNvPr id="8" name="TextBox 8"/>
          <p:cNvSpPr txBox="1"/>
          <p:nvPr/>
        </p:nvSpPr>
        <p:spPr>
          <a:xfrm>
            <a:off x="5445300" y="-68976"/>
            <a:ext cx="14149005" cy="854077"/>
          </a:xfrm>
          <a:prstGeom prst="rect">
            <a:avLst/>
          </a:prstGeom>
        </p:spPr>
        <p:txBody>
          <a:bodyPr lIns="0" tIns="0" rIns="0" bIns="0" rtlCol="0" anchor="t">
            <a:spAutoFit/>
          </a:bodyPr>
          <a:lstStyle/>
          <a:p>
            <a:pPr marL="0" lvl="0" indent="0" algn="l">
              <a:lnSpc>
                <a:spcPts val="6999"/>
              </a:lnSpc>
              <a:spcBef>
                <a:spcPct val="0"/>
              </a:spcBef>
            </a:pPr>
            <a:r>
              <a:rPr lang="en-US" sz="4999" b="1">
                <a:solidFill>
                  <a:srgbClr val="FFFFFF"/>
                </a:solidFill>
                <a:latin typeface="Canva Sans Medium"/>
                <a:ea typeface="Canva Sans Medium"/>
                <a:cs typeface="Canva Sans Medium"/>
                <a:sym typeface="Canva Sans Medium"/>
              </a:rPr>
              <a:t>IMC PLAN OVERVIEW</a:t>
            </a:r>
          </a:p>
        </p:txBody>
      </p:sp>
      <p:sp>
        <p:nvSpPr>
          <p:cNvPr id="9" name="Freeform 9"/>
          <p:cNvSpPr/>
          <p:nvPr/>
        </p:nvSpPr>
        <p:spPr>
          <a:xfrm rot="-806757">
            <a:off x="15570480" y="301535"/>
            <a:ext cx="2729897" cy="1156794"/>
          </a:xfrm>
          <a:custGeom>
            <a:avLst/>
            <a:gdLst/>
            <a:ahLst/>
            <a:cxnLst/>
            <a:rect l="l" t="t" r="r" b="b"/>
            <a:pathLst>
              <a:path w="2729897" h="1156794">
                <a:moveTo>
                  <a:pt x="0" y="0"/>
                </a:moveTo>
                <a:lnTo>
                  <a:pt x="2729897" y="0"/>
                </a:lnTo>
                <a:lnTo>
                  <a:pt x="2729897" y="1156794"/>
                </a:lnTo>
                <a:lnTo>
                  <a:pt x="0" y="1156794"/>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707532" y="8822696"/>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TextBox 5"/>
          <p:cNvSpPr txBox="1"/>
          <p:nvPr/>
        </p:nvSpPr>
        <p:spPr>
          <a:xfrm>
            <a:off x="797982" y="3651294"/>
            <a:ext cx="15422758" cy="3584575"/>
          </a:xfrm>
          <a:prstGeom prst="rect">
            <a:avLst/>
          </a:prstGeom>
        </p:spPr>
        <p:txBody>
          <a:bodyPr lIns="0" tIns="0" rIns="0" bIns="0" rtlCol="0" anchor="t">
            <a:spAutoFit/>
          </a:bodyPr>
          <a:lstStyle/>
          <a:p>
            <a:pPr algn="l">
              <a:lnSpc>
                <a:spcPts val="3200"/>
              </a:lnSpc>
            </a:pPr>
            <a:r>
              <a:rPr lang="en-US" sz="2000" dirty="0">
                <a:solidFill>
                  <a:srgbClr val="FFFFFF"/>
                </a:solidFill>
                <a:latin typeface="Canva Sans"/>
                <a:ea typeface="Canva Sans"/>
                <a:cs typeface="Canva Sans"/>
                <a:sym typeface="Canva Sans"/>
              </a:rPr>
              <a:t>Objectives and Strategies for the First 3 Months:</a:t>
            </a:r>
          </a:p>
          <a:p>
            <a:pPr algn="l">
              <a:lnSpc>
                <a:spcPts val="3200"/>
              </a:lnSpc>
            </a:pPr>
            <a:endParaRPr lang="en-US" sz="2000" dirty="0">
              <a:solidFill>
                <a:srgbClr val="FFFFFF"/>
              </a:solidFill>
              <a:latin typeface="Canva Sans"/>
              <a:ea typeface="Canva Sans"/>
              <a:cs typeface="Canva Sans"/>
              <a:sym typeface="Canva Sans"/>
            </a:endParaRPr>
          </a:p>
          <a:p>
            <a:pPr marL="431801" lvl="1" indent="-215900" algn="l">
              <a:lnSpc>
                <a:spcPts val="3200"/>
              </a:lnSpc>
              <a:buFont typeface="Arial"/>
              <a:buChar char="•"/>
            </a:pPr>
            <a:r>
              <a:rPr lang="en-US" sz="2000" dirty="0">
                <a:solidFill>
                  <a:srgbClr val="FFFFFF"/>
                </a:solidFill>
                <a:latin typeface="Canva Sans"/>
                <a:ea typeface="Canva Sans"/>
                <a:cs typeface="Canva Sans"/>
                <a:sym typeface="Canva Sans"/>
              </a:rPr>
              <a:t>Objective: Increase brand awareness in Kitchener and the consumers’ interest in the product thereby boosting the number of consumers who will try the product. </a:t>
            </a:r>
          </a:p>
          <a:p>
            <a:pPr marL="431801" lvl="1" indent="-215900" algn="l">
              <a:lnSpc>
                <a:spcPts val="3200"/>
              </a:lnSpc>
              <a:buFont typeface="Arial"/>
              <a:buChar char="•"/>
            </a:pPr>
            <a:r>
              <a:rPr lang="en-US" sz="2000" dirty="0">
                <a:solidFill>
                  <a:srgbClr val="FFFFFF"/>
                </a:solidFill>
                <a:latin typeface="Canva Sans"/>
                <a:ea typeface="Canva Sans"/>
                <a:cs typeface="Canva Sans"/>
                <a:sym typeface="Canva Sans"/>
              </a:rPr>
              <a:t>Strategy: The target audience is people who are concerned with their health and are active socially by using influencer to promote the product, sampling, and social media challenges that are focused on health and people's community. </a:t>
            </a:r>
          </a:p>
          <a:p>
            <a:pPr marL="431801" lvl="1" indent="-215900" algn="l">
              <a:lnSpc>
                <a:spcPts val="3200"/>
              </a:lnSpc>
              <a:buFont typeface="Arial"/>
              <a:buChar char="•"/>
            </a:pPr>
            <a:r>
              <a:rPr lang="en-US" sz="2000" dirty="0">
                <a:solidFill>
                  <a:srgbClr val="FFFFFF"/>
                </a:solidFill>
                <a:latin typeface="Canva Sans"/>
                <a:ea typeface="Canva Sans"/>
                <a:cs typeface="Canva Sans"/>
                <a:sym typeface="Canva Sans"/>
              </a:rPr>
              <a:t>White Claw then integrates the local fitness culture of Kitchener: They can be associated with local fitness events, outdoor sports, and community fitness events. </a:t>
            </a:r>
          </a:p>
          <a:p>
            <a:pPr algn="l">
              <a:lnSpc>
                <a:spcPts val="3200"/>
              </a:lnSpc>
            </a:pPr>
            <a:endParaRPr lang="en-US" sz="2000" dirty="0">
              <a:solidFill>
                <a:srgbClr val="FFFFFF"/>
              </a:solidFill>
              <a:latin typeface="Canva Sans"/>
              <a:ea typeface="Canva Sans"/>
              <a:cs typeface="Canva Sans"/>
              <a:sym typeface="Canva Sans"/>
            </a:endParaRPr>
          </a:p>
        </p:txBody>
      </p:sp>
      <p:sp>
        <p:nvSpPr>
          <p:cNvPr id="6" name="TextBox 6"/>
          <p:cNvSpPr txBox="1"/>
          <p:nvPr/>
        </p:nvSpPr>
        <p:spPr>
          <a:xfrm>
            <a:off x="1304584" y="1104900"/>
            <a:ext cx="15678832" cy="1739902"/>
          </a:xfrm>
          <a:prstGeom prst="rect">
            <a:avLst/>
          </a:prstGeom>
        </p:spPr>
        <p:txBody>
          <a:bodyPr lIns="0" tIns="0" rIns="0" bIns="0" rtlCol="0" anchor="t">
            <a:spAutoFit/>
          </a:bodyPr>
          <a:lstStyle/>
          <a:p>
            <a:pPr algn="l">
              <a:lnSpc>
                <a:spcPts val="6999"/>
              </a:lnSpc>
            </a:pPr>
            <a:r>
              <a:rPr lang="en-US" sz="4999" b="1" dirty="0">
                <a:solidFill>
                  <a:srgbClr val="FFFFFF"/>
                </a:solidFill>
                <a:latin typeface="Canva Sans Medium"/>
                <a:ea typeface="Canva Sans Medium"/>
                <a:cs typeface="Canva Sans Medium"/>
                <a:sym typeface="Canva Sans Medium"/>
              </a:rPr>
              <a:t>IMC SHORT TERM PLAN </a:t>
            </a:r>
          </a:p>
          <a:p>
            <a:pPr marL="0" lvl="0" indent="0" algn="l">
              <a:lnSpc>
                <a:spcPts val="6999"/>
              </a:lnSpc>
              <a:spcBef>
                <a:spcPct val="0"/>
              </a:spcBef>
            </a:pPr>
            <a:r>
              <a:rPr lang="en-US" sz="4999" b="1" dirty="0">
                <a:solidFill>
                  <a:srgbClr val="FFFFFF"/>
                </a:solidFill>
                <a:latin typeface="Canva Sans Medium"/>
                <a:ea typeface="Canva Sans Medium"/>
                <a:cs typeface="Canva Sans Medium"/>
                <a:sym typeface="Canva Sans Medium"/>
              </a:rPr>
              <a:t>(FIRST 3 MONTHS)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707532" y="8822696"/>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TextBox 5"/>
          <p:cNvSpPr txBox="1"/>
          <p:nvPr/>
        </p:nvSpPr>
        <p:spPr>
          <a:xfrm>
            <a:off x="686740" y="2437771"/>
            <a:ext cx="7678702" cy="7185025"/>
          </a:xfrm>
          <a:prstGeom prst="rect">
            <a:avLst/>
          </a:prstGeom>
        </p:spPr>
        <p:txBody>
          <a:bodyPr lIns="0" tIns="0" rIns="0" bIns="0" rtlCol="0" anchor="t">
            <a:spAutoFit/>
          </a:bodyPr>
          <a:lstStyle/>
          <a:p>
            <a:pPr algn="l">
              <a:lnSpc>
                <a:spcPts val="3200"/>
              </a:lnSpc>
            </a:pPr>
            <a:r>
              <a:rPr lang="en-US" sz="2000">
                <a:solidFill>
                  <a:srgbClr val="FFFFFF"/>
                </a:solidFill>
                <a:latin typeface="Canva Sans"/>
                <a:ea typeface="Canva Sans"/>
                <a:cs typeface="Canva Sans"/>
                <a:sym typeface="Canva Sans"/>
              </a:rPr>
              <a:t>1. Instagram &amp; TikTok "Guilt-Free Challenge":</a:t>
            </a:r>
          </a:p>
          <a:p>
            <a:pPr algn="l">
              <a:lnSpc>
                <a:spcPts val="3200"/>
              </a:lnSpc>
            </a:pPr>
            <a:r>
              <a:rPr lang="en-US" sz="2000">
                <a:solidFill>
                  <a:srgbClr val="FFFFFF"/>
                </a:solidFill>
                <a:latin typeface="Canva Sans"/>
                <a:ea typeface="Canva Sans"/>
                <a:cs typeface="Canva Sans"/>
                <a:sym typeface="Canva Sans"/>
              </a:rPr>
              <a:t>“Guilt-Free Challenge” on TikTok in which influencers and people record their workouts and their consumption of White Claw while having fun. </a:t>
            </a:r>
          </a:p>
          <a:p>
            <a:pPr algn="l">
              <a:lnSpc>
                <a:spcPts val="3200"/>
              </a:lnSpc>
            </a:pPr>
            <a:r>
              <a:rPr lang="en-US" sz="2000">
                <a:solidFill>
                  <a:srgbClr val="FFFFFF"/>
                </a:solidFill>
                <a:latin typeface="Canva Sans"/>
                <a:ea typeface="Canva Sans"/>
                <a:cs typeface="Canva Sans"/>
                <a:sym typeface="Canva Sans"/>
              </a:rPr>
              <a:t>Encourage participation by offering them free products or gifts. </a:t>
            </a:r>
          </a:p>
          <a:p>
            <a:pPr algn="l">
              <a:lnSpc>
                <a:spcPts val="3200"/>
              </a:lnSpc>
            </a:pPr>
            <a:r>
              <a:rPr lang="en-US" sz="2000" b="1">
                <a:solidFill>
                  <a:srgbClr val="FFFFFF"/>
                </a:solidFill>
                <a:latin typeface="Canva Sans Bold"/>
                <a:ea typeface="Canva Sans Bold"/>
                <a:cs typeface="Canva Sans Bold"/>
                <a:sym typeface="Canva Sans Bold"/>
              </a:rPr>
              <a:t>Platform</a:t>
            </a:r>
            <a:r>
              <a:rPr lang="en-US" sz="2000">
                <a:solidFill>
                  <a:srgbClr val="FFFFFF"/>
                </a:solidFill>
                <a:latin typeface="Canva Sans"/>
                <a:ea typeface="Canva Sans"/>
                <a:cs typeface="Canva Sans"/>
                <a:sym typeface="Canva Sans"/>
              </a:rPr>
              <a:t>: Instagram, TikTok </a:t>
            </a:r>
          </a:p>
          <a:p>
            <a:pPr algn="l">
              <a:lnSpc>
                <a:spcPts val="3200"/>
              </a:lnSpc>
            </a:pPr>
            <a:r>
              <a:rPr lang="en-US" sz="2000" b="1">
                <a:solidFill>
                  <a:srgbClr val="FFFFFF"/>
                </a:solidFill>
                <a:latin typeface="Canva Sans Bold"/>
                <a:ea typeface="Canva Sans Bold"/>
                <a:cs typeface="Canva Sans Bold"/>
                <a:sym typeface="Canva Sans Bold"/>
              </a:rPr>
              <a:t>Goal</a:t>
            </a:r>
            <a:r>
              <a:rPr lang="en-US" sz="2000">
                <a:solidFill>
                  <a:srgbClr val="FFFFFF"/>
                </a:solidFill>
                <a:latin typeface="Canva Sans"/>
                <a:ea typeface="Canva Sans"/>
                <a:cs typeface="Canva Sans"/>
                <a:sym typeface="Canva Sans"/>
              </a:rPr>
              <a:t>: Generate trends and boost the brand’s recognition. </a:t>
            </a:r>
          </a:p>
          <a:p>
            <a:pPr algn="l">
              <a:lnSpc>
                <a:spcPts val="3200"/>
              </a:lnSpc>
            </a:pPr>
            <a:endParaRPr lang="en-US" sz="2000">
              <a:solidFill>
                <a:srgbClr val="FFFFFF"/>
              </a:solidFill>
              <a:latin typeface="Canva Sans"/>
              <a:ea typeface="Canva Sans"/>
              <a:cs typeface="Canva Sans"/>
              <a:sym typeface="Canva Sans"/>
            </a:endParaRPr>
          </a:p>
          <a:p>
            <a:pPr algn="l">
              <a:lnSpc>
                <a:spcPts val="3200"/>
              </a:lnSpc>
            </a:pPr>
            <a:r>
              <a:rPr lang="en-US" sz="2000">
                <a:solidFill>
                  <a:srgbClr val="FFFFFF"/>
                </a:solidFill>
                <a:latin typeface="Canva Sans"/>
                <a:ea typeface="Canva Sans"/>
                <a:cs typeface="Canva Sans"/>
                <a:sym typeface="Canva Sans"/>
              </a:rPr>
              <a:t>2. Geo-targeted Instagram and TikTok Ads:</a:t>
            </a:r>
          </a:p>
          <a:p>
            <a:pPr algn="l">
              <a:lnSpc>
                <a:spcPts val="3200"/>
              </a:lnSpc>
            </a:pPr>
            <a:r>
              <a:rPr lang="en-US" sz="2000">
                <a:solidFill>
                  <a:srgbClr val="FFFFFF"/>
                </a:solidFill>
                <a:latin typeface="Canva Sans"/>
                <a:ea typeface="Canva Sans"/>
                <a:cs typeface="Canva Sans"/>
                <a:sym typeface="Canva Sans"/>
              </a:rPr>
              <a:t>Target people in Kitchener by showing them consuming White Claw while working out at well-known places such as Victoria Park  or Kitchener-Waterloo events and give them a code to use the product for the first time. </a:t>
            </a:r>
          </a:p>
          <a:p>
            <a:pPr algn="l">
              <a:lnSpc>
                <a:spcPts val="3200"/>
              </a:lnSpc>
            </a:pPr>
            <a:r>
              <a:rPr lang="en-US" sz="2000" b="1">
                <a:solidFill>
                  <a:srgbClr val="FFFFFF"/>
                </a:solidFill>
                <a:latin typeface="Canva Sans Bold"/>
                <a:ea typeface="Canva Sans Bold"/>
                <a:cs typeface="Canva Sans Bold"/>
                <a:sym typeface="Canva Sans Bold"/>
              </a:rPr>
              <a:t>Platform</a:t>
            </a:r>
            <a:r>
              <a:rPr lang="en-US" sz="2000">
                <a:solidFill>
                  <a:srgbClr val="FFFFFF"/>
                </a:solidFill>
                <a:latin typeface="Canva Sans"/>
                <a:ea typeface="Canva Sans"/>
                <a:cs typeface="Canva Sans"/>
                <a:sym typeface="Canva Sans"/>
              </a:rPr>
              <a:t>: Instagram, TikTok Ads</a:t>
            </a:r>
          </a:p>
          <a:p>
            <a:pPr algn="l">
              <a:lnSpc>
                <a:spcPts val="3200"/>
              </a:lnSpc>
            </a:pPr>
            <a:r>
              <a:rPr lang="en-US" sz="2000" b="1">
                <a:solidFill>
                  <a:srgbClr val="FFFFFF"/>
                </a:solidFill>
                <a:latin typeface="Canva Sans Bold"/>
                <a:ea typeface="Canva Sans Bold"/>
                <a:cs typeface="Canva Sans Bold"/>
                <a:sym typeface="Canva Sans Bold"/>
              </a:rPr>
              <a:t>Goal</a:t>
            </a:r>
            <a:r>
              <a:rPr lang="en-US" sz="2000">
                <a:solidFill>
                  <a:srgbClr val="FFFFFF"/>
                </a:solidFill>
                <a:latin typeface="Canva Sans"/>
                <a:ea typeface="Canva Sans"/>
                <a:cs typeface="Canva Sans"/>
                <a:sym typeface="Canva Sans"/>
              </a:rPr>
              <a:t>: Targeted promotion of the product with a focus on local consumers. </a:t>
            </a:r>
          </a:p>
          <a:p>
            <a:pPr algn="l">
              <a:lnSpc>
                <a:spcPts val="3200"/>
              </a:lnSpc>
            </a:pPr>
            <a:endParaRPr lang="en-US" sz="2000">
              <a:solidFill>
                <a:srgbClr val="FFFFFF"/>
              </a:solidFill>
              <a:latin typeface="Canva Sans"/>
              <a:ea typeface="Canva Sans"/>
              <a:cs typeface="Canva Sans"/>
              <a:sym typeface="Canva Sans"/>
            </a:endParaRPr>
          </a:p>
        </p:txBody>
      </p:sp>
      <p:sp>
        <p:nvSpPr>
          <p:cNvPr id="6" name="TextBox 6"/>
          <p:cNvSpPr txBox="1"/>
          <p:nvPr/>
        </p:nvSpPr>
        <p:spPr>
          <a:xfrm>
            <a:off x="2243856" y="1184125"/>
            <a:ext cx="6121586"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FFFFFF"/>
                </a:solidFill>
                <a:latin typeface="Canva Sans Medium"/>
                <a:ea typeface="Canva Sans Medium"/>
                <a:cs typeface="Canva Sans Medium"/>
                <a:sym typeface="Canva Sans Medium"/>
              </a:rPr>
              <a:t>PUSH STRATEGIES</a:t>
            </a:r>
          </a:p>
        </p:txBody>
      </p:sp>
      <p:sp>
        <p:nvSpPr>
          <p:cNvPr id="7" name="TextBox 7"/>
          <p:cNvSpPr txBox="1"/>
          <p:nvPr/>
        </p:nvSpPr>
        <p:spPr>
          <a:xfrm>
            <a:off x="10060866" y="2437771"/>
            <a:ext cx="7678702" cy="6784975"/>
          </a:xfrm>
          <a:prstGeom prst="rect">
            <a:avLst/>
          </a:prstGeom>
        </p:spPr>
        <p:txBody>
          <a:bodyPr lIns="0" tIns="0" rIns="0" bIns="0" rtlCol="0" anchor="t">
            <a:spAutoFit/>
          </a:bodyPr>
          <a:lstStyle/>
          <a:p>
            <a:pPr algn="l">
              <a:lnSpc>
                <a:spcPts val="3200"/>
              </a:lnSpc>
            </a:pPr>
            <a:r>
              <a:rPr lang="en-US" sz="2000">
                <a:solidFill>
                  <a:srgbClr val="FFFFFF"/>
                </a:solidFill>
                <a:latin typeface="Canva Sans"/>
                <a:ea typeface="Canva Sans"/>
                <a:cs typeface="Canva Sans"/>
                <a:sym typeface="Canva Sans"/>
              </a:rPr>
              <a:t>1. Pop-Up Sampling Events:</a:t>
            </a:r>
          </a:p>
          <a:p>
            <a:pPr algn="l">
              <a:lnSpc>
                <a:spcPts val="3200"/>
              </a:lnSpc>
            </a:pPr>
            <a:r>
              <a:rPr lang="en-US" sz="2000">
                <a:solidFill>
                  <a:srgbClr val="FFFFFF"/>
                </a:solidFill>
                <a:latin typeface="Canva Sans"/>
                <a:ea typeface="Canva Sans"/>
                <a:cs typeface="Canva Sans"/>
                <a:sym typeface="Canva Sans"/>
              </a:rPr>
              <a:t>Place sample stands at fitness clubs, health workshops, and food fairs and make these events more exciting by offering the White Claw Fitness Challenge which is taking fitness classes and getting rewarded with free products. </a:t>
            </a:r>
          </a:p>
          <a:p>
            <a:pPr algn="l">
              <a:lnSpc>
                <a:spcPts val="3200"/>
              </a:lnSpc>
            </a:pPr>
            <a:r>
              <a:rPr lang="en-US" sz="2000" b="1">
                <a:solidFill>
                  <a:srgbClr val="FFFFFF"/>
                </a:solidFill>
                <a:latin typeface="Canva Sans Bold"/>
                <a:ea typeface="Canva Sans Bold"/>
                <a:cs typeface="Canva Sans Bold"/>
                <a:sym typeface="Canva Sans Bold"/>
              </a:rPr>
              <a:t>Goal</a:t>
            </a:r>
            <a:r>
              <a:rPr lang="en-US" sz="2000">
                <a:solidFill>
                  <a:srgbClr val="FFFFFF"/>
                </a:solidFill>
                <a:latin typeface="Canva Sans"/>
                <a:ea typeface="Canva Sans"/>
                <a:cs typeface="Canva Sans"/>
                <a:sym typeface="Canva Sans"/>
              </a:rPr>
              <a:t>: To design concrete Brand experiences that the consumer can feel to try out the product. </a:t>
            </a:r>
          </a:p>
          <a:p>
            <a:pPr algn="l">
              <a:lnSpc>
                <a:spcPts val="3200"/>
              </a:lnSpc>
            </a:pPr>
            <a:endParaRPr lang="en-US" sz="2000">
              <a:solidFill>
                <a:srgbClr val="FFFFFF"/>
              </a:solidFill>
              <a:latin typeface="Canva Sans"/>
              <a:ea typeface="Canva Sans"/>
              <a:cs typeface="Canva Sans"/>
              <a:sym typeface="Canva Sans"/>
            </a:endParaRPr>
          </a:p>
          <a:p>
            <a:pPr algn="l">
              <a:lnSpc>
                <a:spcPts val="3200"/>
              </a:lnSpc>
            </a:pPr>
            <a:r>
              <a:rPr lang="en-US" sz="2000">
                <a:solidFill>
                  <a:srgbClr val="FFFFFF"/>
                </a:solidFill>
                <a:latin typeface="Canva Sans"/>
                <a:ea typeface="Canva Sans"/>
                <a:cs typeface="Canva Sans"/>
                <a:sym typeface="Canva Sans"/>
              </a:rPr>
              <a:t>2. Influencer "Guilt-Free Moments":</a:t>
            </a:r>
          </a:p>
          <a:p>
            <a:pPr algn="l">
              <a:lnSpc>
                <a:spcPts val="3200"/>
              </a:lnSpc>
            </a:pPr>
            <a:r>
              <a:rPr lang="en-US" sz="2000">
                <a:solidFill>
                  <a:srgbClr val="FFFFFF"/>
                </a:solidFill>
                <a:latin typeface="Canva Sans"/>
                <a:ea typeface="Canva Sans"/>
                <a:cs typeface="Canva Sans"/>
                <a:sym typeface="Canva Sans"/>
              </a:rPr>
              <a:t>Collaborate with local influencers (fitness trainers, yoga instructors) to document their post-workout enjoyment of White Claw. </a:t>
            </a:r>
          </a:p>
          <a:p>
            <a:pPr algn="l">
              <a:lnSpc>
                <a:spcPts val="3200"/>
              </a:lnSpc>
            </a:pPr>
            <a:r>
              <a:rPr lang="en-US" sz="2000">
                <a:solidFill>
                  <a:srgbClr val="FFFFFF"/>
                </a:solidFill>
                <a:latin typeface="Canva Sans"/>
                <a:ea typeface="Canva Sans"/>
                <a:cs typeface="Canva Sans"/>
                <a:sym typeface="Canva Sans"/>
              </a:rPr>
              <a:t>Focus on the brand’s guilt-free, wellness appeal.</a:t>
            </a:r>
          </a:p>
          <a:p>
            <a:pPr algn="l">
              <a:lnSpc>
                <a:spcPts val="3200"/>
              </a:lnSpc>
            </a:pPr>
            <a:r>
              <a:rPr lang="en-US" sz="2000" b="1">
                <a:solidFill>
                  <a:srgbClr val="FFFFFF"/>
                </a:solidFill>
                <a:latin typeface="Canva Sans Bold"/>
                <a:ea typeface="Canva Sans Bold"/>
                <a:cs typeface="Canva Sans Bold"/>
                <a:sym typeface="Canva Sans Bold"/>
              </a:rPr>
              <a:t>Platform</a:t>
            </a:r>
            <a:r>
              <a:rPr lang="en-US" sz="2000">
                <a:solidFill>
                  <a:srgbClr val="FFFFFF"/>
                </a:solidFill>
                <a:latin typeface="Canva Sans"/>
                <a:ea typeface="Canva Sans"/>
                <a:cs typeface="Canva Sans"/>
                <a:sym typeface="Canva Sans"/>
              </a:rPr>
              <a:t>: Instagram Stories, TikTok</a:t>
            </a:r>
          </a:p>
          <a:p>
            <a:pPr algn="l">
              <a:lnSpc>
                <a:spcPts val="3200"/>
              </a:lnSpc>
            </a:pPr>
            <a:r>
              <a:rPr lang="en-US" sz="2000" b="1">
                <a:solidFill>
                  <a:srgbClr val="FFFFFF"/>
                </a:solidFill>
                <a:latin typeface="Canva Sans Bold"/>
                <a:ea typeface="Canva Sans Bold"/>
                <a:cs typeface="Canva Sans Bold"/>
                <a:sym typeface="Canva Sans Bold"/>
              </a:rPr>
              <a:t>Goal</a:t>
            </a:r>
            <a:r>
              <a:rPr lang="en-US" sz="2000">
                <a:solidFill>
                  <a:srgbClr val="FFFFFF"/>
                </a:solidFill>
                <a:latin typeface="Canva Sans"/>
                <a:ea typeface="Canva Sans"/>
                <a:cs typeface="Canva Sans"/>
                <a:sym typeface="Canva Sans"/>
              </a:rPr>
              <a:t>: Build authentic, hyper-local connections and trust with the target audience.</a:t>
            </a:r>
          </a:p>
          <a:p>
            <a:pPr algn="l">
              <a:lnSpc>
                <a:spcPts val="3200"/>
              </a:lnSpc>
            </a:pPr>
            <a:endParaRPr lang="en-US" sz="2000">
              <a:solidFill>
                <a:srgbClr val="FFFFFF"/>
              </a:solidFill>
              <a:latin typeface="Canva Sans"/>
              <a:ea typeface="Canva Sans"/>
              <a:cs typeface="Canva Sans"/>
              <a:sym typeface="Canva Sans"/>
            </a:endParaRPr>
          </a:p>
        </p:txBody>
      </p:sp>
      <p:sp>
        <p:nvSpPr>
          <p:cNvPr id="8" name="TextBox 8"/>
          <p:cNvSpPr txBox="1"/>
          <p:nvPr/>
        </p:nvSpPr>
        <p:spPr>
          <a:xfrm>
            <a:off x="11617982" y="1184125"/>
            <a:ext cx="6121586"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FFFFFF"/>
                </a:solidFill>
                <a:latin typeface="Canva Sans Medium"/>
                <a:ea typeface="Canva Sans Medium"/>
                <a:cs typeface="Canva Sans Medium"/>
                <a:sym typeface="Canva Sans Medium"/>
              </a:rPr>
              <a:t>PULL STRATEGIES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707532" y="8822696"/>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TextBox 5"/>
          <p:cNvSpPr txBox="1"/>
          <p:nvPr/>
        </p:nvSpPr>
        <p:spPr>
          <a:xfrm>
            <a:off x="486218" y="2139955"/>
            <a:ext cx="5084748" cy="4784725"/>
          </a:xfrm>
          <a:prstGeom prst="rect">
            <a:avLst/>
          </a:prstGeom>
        </p:spPr>
        <p:txBody>
          <a:bodyPr lIns="0" tIns="0" rIns="0" bIns="0" rtlCol="0" anchor="t">
            <a:spAutoFit/>
          </a:bodyPr>
          <a:lstStyle/>
          <a:p>
            <a:pPr algn="l">
              <a:lnSpc>
                <a:spcPts val="3200"/>
              </a:lnSpc>
            </a:pPr>
            <a:r>
              <a:rPr lang="en-US" sz="2000" b="1">
                <a:solidFill>
                  <a:srgbClr val="FFFFFF"/>
                </a:solidFill>
                <a:latin typeface="Canva Sans Bold"/>
                <a:ea typeface="Canva Sans Bold"/>
                <a:cs typeface="Canva Sans Bold"/>
                <a:sym typeface="Canva Sans Bold"/>
              </a:rPr>
              <a:t>Instagram Stories Countdown:</a:t>
            </a:r>
          </a:p>
          <a:p>
            <a:pPr algn="l">
              <a:lnSpc>
                <a:spcPts val="3200"/>
              </a:lnSpc>
            </a:pPr>
            <a:r>
              <a:rPr lang="en-US" sz="2000">
                <a:solidFill>
                  <a:srgbClr val="FFFFFF"/>
                </a:solidFill>
                <a:latin typeface="Canva Sans"/>
                <a:ea typeface="Canva Sans"/>
                <a:cs typeface="Canva Sans"/>
                <a:sym typeface="Canva Sans"/>
              </a:rPr>
              <a:t>To increase users’ participation and to get them to subscribe, use exclusive giveaways. </a:t>
            </a:r>
          </a:p>
          <a:p>
            <a:pPr algn="l">
              <a:lnSpc>
                <a:spcPts val="3200"/>
              </a:lnSpc>
            </a:pPr>
            <a:endParaRPr lang="en-US" sz="2000">
              <a:solidFill>
                <a:srgbClr val="FFFFFF"/>
              </a:solidFill>
              <a:latin typeface="Canva Sans"/>
              <a:ea typeface="Canva Sans"/>
              <a:cs typeface="Canva Sans"/>
              <a:sym typeface="Canva Sans"/>
            </a:endParaRPr>
          </a:p>
          <a:p>
            <a:pPr algn="l">
              <a:lnSpc>
                <a:spcPts val="3200"/>
              </a:lnSpc>
            </a:pPr>
            <a:r>
              <a:rPr lang="en-US" sz="2000" b="1">
                <a:solidFill>
                  <a:srgbClr val="FFFFFF"/>
                </a:solidFill>
                <a:latin typeface="Canva Sans Bold"/>
                <a:ea typeface="Canva Sans Bold"/>
                <a:cs typeface="Canva Sans Bold"/>
                <a:sym typeface="Canva Sans Bold"/>
              </a:rPr>
              <a:t>Teaser Influencer Posts: </a:t>
            </a:r>
            <a:r>
              <a:rPr lang="en-US" sz="2000">
                <a:solidFill>
                  <a:srgbClr val="FFFFFF"/>
                </a:solidFill>
                <a:latin typeface="Canva Sans"/>
                <a:ea typeface="Canva Sans"/>
                <a:cs typeface="Canva Sans"/>
                <a:sym typeface="Canva Sans"/>
              </a:rPr>
              <a:t>Send out White Claw sample to the local wellness influencers and make them post a preview of the product (unboxing, sneak peak) prior to the event. This is to create a hype and create anticipation from the audience on their social networks. </a:t>
            </a:r>
          </a:p>
        </p:txBody>
      </p:sp>
      <p:sp>
        <p:nvSpPr>
          <p:cNvPr id="6" name="TextBox 6"/>
          <p:cNvSpPr txBox="1"/>
          <p:nvPr/>
        </p:nvSpPr>
        <p:spPr>
          <a:xfrm>
            <a:off x="6325702" y="2075622"/>
            <a:ext cx="5636596" cy="7985125"/>
          </a:xfrm>
          <a:prstGeom prst="rect">
            <a:avLst/>
          </a:prstGeom>
        </p:spPr>
        <p:txBody>
          <a:bodyPr lIns="0" tIns="0" rIns="0" bIns="0" rtlCol="0" anchor="t">
            <a:spAutoFit/>
          </a:bodyPr>
          <a:lstStyle/>
          <a:p>
            <a:pPr algn="l">
              <a:lnSpc>
                <a:spcPts val="3200"/>
              </a:lnSpc>
            </a:pPr>
            <a:r>
              <a:rPr lang="en-US" sz="2000" b="1">
                <a:solidFill>
                  <a:srgbClr val="FFFFFF"/>
                </a:solidFill>
                <a:latin typeface="Canva Sans Bold"/>
                <a:ea typeface="Canva Sans Bold"/>
                <a:cs typeface="Canva Sans Bold"/>
                <a:sym typeface="Canva Sans Bold"/>
              </a:rPr>
              <a:t>Interactive Instagram Polls &amp; Contests:</a:t>
            </a:r>
          </a:p>
          <a:p>
            <a:pPr algn="l">
              <a:lnSpc>
                <a:spcPts val="3200"/>
              </a:lnSpc>
            </a:pPr>
            <a:r>
              <a:rPr lang="en-US" sz="2000">
                <a:solidFill>
                  <a:srgbClr val="FFFFFF"/>
                </a:solidFill>
                <a:latin typeface="Canva Sans"/>
                <a:ea typeface="Canva Sans"/>
                <a:cs typeface="Canva Sans"/>
                <a:sym typeface="Canva Sans"/>
              </a:rPr>
              <a:t>Get the users involved by making them choose between different flavors that may be offered at the sampling events or how they would most prefer to take their White Claw. Organize a competition for tickets to exclusive fitness events or a private White Claw tasting session for free. </a:t>
            </a:r>
          </a:p>
          <a:p>
            <a:pPr algn="l">
              <a:lnSpc>
                <a:spcPts val="3200"/>
              </a:lnSpc>
            </a:pPr>
            <a:r>
              <a:rPr lang="en-US" sz="2000" b="1">
                <a:solidFill>
                  <a:srgbClr val="FFFFFF"/>
                </a:solidFill>
                <a:latin typeface="Canva Sans Bold"/>
                <a:ea typeface="Canva Sans Bold"/>
                <a:cs typeface="Canva Sans Bold"/>
                <a:sym typeface="Canva Sans Bold"/>
              </a:rPr>
              <a:t>Goal</a:t>
            </a:r>
            <a:r>
              <a:rPr lang="en-US" sz="2000">
                <a:solidFill>
                  <a:srgbClr val="FFFFFF"/>
                </a:solidFill>
                <a:latin typeface="Canva Sans"/>
                <a:ea typeface="Canva Sans"/>
                <a:cs typeface="Canva Sans"/>
                <a:sym typeface="Canva Sans"/>
              </a:rPr>
              <a:t>: The target is to increase participation and reach out to more people. </a:t>
            </a:r>
          </a:p>
          <a:p>
            <a:pPr algn="l">
              <a:lnSpc>
                <a:spcPts val="3200"/>
              </a:lnSpc>
            </a:pPr>
            <a:endParaRPr lang="en-US" sz="2000">
              <a:solidFill>
                <a:srgbClr val="FFFFFF"/>
              </a:solidFill>
              <a:latin typeface="Canva Sans"/>
              <a:ea typeface="Canva Sans"/>
              <a:cs typeface="Canva Sans"/>
              <a:sym typeface="Canva Sans"/>
            </a:endParaRPr>
          </a:p>
          <a:p>
            <a:pPr algn="l">
              <a:lnSpc>
                <a:spcPts val="3200"/>
              </a:lnSpc>
            </a:pPr>
            <a:r>
              <a:rPr lang="en-US" sz="2000" b="1">
                <a:solidFill>
                  <a:srgbClr val="FFFFFF"/>
                </a:solidFill>
                <a:latin typeface="Canva Sans Bold"/>
                <a:ea typeface="Canva Sans Bold"/>
                <a:cs typeface="Canva Sans Bold"/>
                <a:sym typeface="Canva Sans Bold"/>
              </a:rPr>
              <a:t>Influencer “Takeovers” at Wellness Events: </a:t>
            </a:r>
            <a:r>
              <a:rPr lang="en-US" sz="2000">
                <a:solidFill>
                  <a:srgbClr val="FFFFFF"/>
                </a:solidFill>
                <a:latin typeface="Canva Sans"/>
                <a:ea typeface="Canva Sans"/>
                <a:cs typeface="Canva Sans"/>
                <a:sym typeface="Canva Sans"/>
              </a:rPr>
              <a:t>Have influencers manage the Instagram or TikTok accounts of local gyms, yoga studios, and community events to share the real-time experiences of the consumers consuming White Claw during fitness activities. </a:t>
            </a:r>
          </a:p>
          <a:p>
            <a:pPr algn="l">
              <a:lnSpc>
                <a:spcPts val="3200"/>
              </a:lnSpc>
            </a:pPr>
            <a:r>
              <a:rPr lang="en-US" sz="2000">
                <a:solidFill>
                  <a:srgbClr val="FFFFFF"/>
                </a:solidFill>
                <a:latin typeface="Canva Sans"/>
                <a:ea typeface="Canva Sans"/>
                <a:cs typeface="Canva Sans"/>
                <a:sym typeface="Canva Sans"/>
              </a:rPr>
              <a:t> </a:t>
            </a:r>
            <a:r>
              <a:rPr lang="en-US" sz="2000" b="1">
                <a:solidFill>
                  <a:srgbClr val="FFFFFF"/>
                </a:solidFill>
                <a:latin typeface="Canva Sans Bold"/>
                <a:ea typeface="Canva Sans Bold"/>
                <a:cs typeface="Canva Sans Bold"/>
                <a:sym typeface="Canva Sans Bold"/>
              </a:rPr>
              <a:t>Goal</a:t>
            </a:r>
            <a:r>
              <a:rPr lang="en-US" sz="2000">
                <a:solidFill>
                  <a:srgbClr val="FFFFFF"/>
                </a:solidFill>
                <a:latin typeface="Canva Sans"/>
                <a:ea typeface="Canva Sans"/>
                <a:cs typeface="Canva Sans"/>
                <a:sym typeface="Canva Sans"/>
              </a:rPr>
              <a:t>: To enhance the brand awareness in real time and to make the brand more relatable. </a:t>
            </a:r>
          </a:p>
          <a:p>
            <a:pPr algn="l">
              <a:lnSpc>
                <a:spcPts val="3200"/>
              </a:lnSpc>
            </a:pPr>
            <a:endParaRPr lang="en-US" sz="2000">
              <a:solidFill>
                <a:srgbClr val="FFFFFF"/>
              </a:solidFill>
              <a:latin typeface="Canva Sans"/>
              <a:ea typeface="Canva Sans"/>
              <a:cs typeface="Canva Sans"/>
              <a:sym typeface="Canva Sans"/>
            </a:endParaRPr>
          </a:p>
        </p:txBody>
      </p:sp>
      <p:sp>
        <p:nvSpPr>
          <p:cNvPr id="7" name="TextBox 7"/>
          <p:cNvSpPr txBox="1"/>
          <p:nvPr/>
        </p:nvSpPr>
        <p:spPr>
          <a:xfrm>
            <a:off x="12978088" y="2075622"/>
            <a:ext cx="4957408" cy="6384925"/>
          </a:xfrm>
          <a:prstGeom prst="rect">
            <a:avLst/>
          </a:prstGeom>
        </p:spPr>
        <p:txBody>
          <a:bodyPr lIns="0" tIns="0" rIns="0" bIns="0" rtlCol="0" anchor="t">
            <a:spAutoFit/>
          </a:bodyPr>
          <a:lstStyle/>
          <a:p>
            <a:pPr algn="l">
              <a:lnSpc>
                <a:spcPts val="3200"/>
              </a:lnSpc>
            </a:pPr>
            <a:r>
              <a:rPr lang="en-US" sz="2000" b="1">
                <a:solidFill>
                  <a:srgbClr val="FFFFFF"/>
                </a:solidFill>
                <a:latin typeface="Canva Sans Bold"/>
                <a:ea typeface="Canva Sans Bold"/>
                <a:cs typeface="Canva Sans Bold"/>
                <a:sym typeface="Canva Sans Bold"/>
              </a:rPr>
              <a:t>Customer Reviews &amp; Social Sharing:</a:t>
            </a:r>
          </a:p>
          <a:p>
            <a:pPr algn="l">
              <a:lnSpc>
                <a:spcPts val="3200"/>
              </a:lnSpc>
            </a:pPr>
            <a:r>
              <a:rPr lang="en-US" sz="2000">
                <a:solidFill>
                  <a:srgbClr val="FFFFFF"/>
                </a:solidFill>
                <a:latin typeface="Canva Sans"/>
                <a:ea typeface="Canva Sans"/>
                <a:cs typeface="Canva Sans"/>
                <a:sym typeface="Canva Sans"/>
              </a:rPr>
              <a:t>After launch, encourage the consumers to use the product and post their experience with the hashtag #GuiltFreeIndulgence on their Instagram or TikTok accounts. To this end, give a discount of 10% off or give them access to new flavors for the best posts. </a:t>
            </a:r>
          </a:p>
          <a:p>
            <a:pPr algn="l">
              <a:lnSpc>
                <a:spcPts val="3200"/>
              </a:lnSpc>
            </a:pPr>
            <a:endParaRPr lang="en-US" sz="2000">
              <a:solidFill>
                <a:srgbClr val="FFFFFF"/>
              </a:solidFill>
              <a:latin typeface="Canva Sans"/>
              <a:ea typeface="Canva Sans"/>
              <a:cs typeface="Canva Sans"/>
              <a:sym typeface="Canva Sans"/>
            </a:endParaRPr>
          </a:p>
          <a:p>
            <a:pPr algn="l">
              <a:lnSpc>
                <a:spcPts val="3200"/>
              </a:lnSpc>
            </a:pPr>
            <a:r>
              <a:rPr lang="en-US" sz="2000" b="1">
                <a:solidFill>
                  <a:srgbClr val="FFFFFF"/>
                </a:solidFill>
                <a:latin typeface="Canva Sans Bold"/>
                <a:ea typeface="Canva Sans Bold"/>
                <a:cs typeface="Canva Sans Bold"/>
                <a:sym typeface="Canva Sans Bold"/>
              </a:rPr>
              <a:t>Email Campaign: </a:t>
            </a:r>
          </a:p>
          <a:p>
            <a:pPr algn="l">
              <a:lnSpc>
                <a:spcPts val="3200"/>
              </a:lnSpc>
            </a:pPr>
            <a:r>
              <a:rPr lang="en-US" sz="2000">
                <a:solidFill>
                  <a:srgbClr val="FFFFFF"/>
                </a:solidFill>
                <a:latin typeface="Canva Sans"/>
                <a:ea typeface="Canva Sans"/>
                <a:cs typeface="Canva Sans"/>
                <a:sym typeface="Canva Sans"/>
              </a:rPr>
              <a:t> Send a thank you email to all the attendees with a coupon that gives them 15% off their next purchase to try the product again in the future. </a:t>
            </a:r>
          </a:p>
          <a:p>
            <a:pPr algn="l">
              <a:lnSpc>
                <a:spcPts val="3200"/>
              </a:lnSpc>
            </a:pPr>
            <a:endParaRPr lang="en-US" sz="2000">
              <a:solidFill>
                <a:srgbClr val="FFFFFF"/>
              </a:solidFill>
              <a:latin typeface="Canva Sans"/>
              <a:ea typeface="Canva Sans"/>
              <a:cs typeface="Canva Sans"/>
              <a:sym typeface="Canva Sans"/>
            </a:endParaRPr>
          </a:p>
        </p:txBody>
      </p:sp>
      <p:sp>
        <p:nvSpPr>
          <p:cNvPr id="8" name="Freeform 8"/>
          <p:cNvSpPr/>
          <p:nvPr/>
        </p:nvSpPr>
        <p:spPr>
          <a:xfrm rot="605412">
            <a:off x="632615" y="-251404"/>
            <a:ext cx="4306338" cy="2051383"/>
          </a:xfrm>
          <a:custGeom>
            <a:avLst/>
            <a:gdLst/>
            <a:ahLst/>
            <a:cxnLst/>
            <a:rect l="l" t="t" r="r" b="b"/>
            <a:pathLst>
              <a:path w="4306338" h="2051383">
                <a:moveTo>
                  <a:pt x="0" y="0"/>
                </a:moveTo>
                <a:lnTo>
                  <a:pt x="4306339" y="0"/>
                </a:lnTo>
                <a:lnTo>
                  <a:pt x="4306339" y="2051383"/>
                </a:lnTo>
                <a:lnTo>
                  <a:pt x="0" y="20513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420548" y="436666"/>
            <a:ext cx="4664803" cy="1047749"/>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Pre-launch </a:t>
            </a:r>
          </a:p>
          <a:p>
            <a:pPr algn="ctr">
              <a:lnSpc>
                <a:spcPts val="4200"/>
              </a:lnSpc>
            </a:pPr>
            <a:r>
              <a:rPr lang="en-US" sz="3000" b="1">
                <a:solidFill>
                  <a:srgbClr val="000000"/>
                </a:solidFill>
                <a:latin typeface="Canva Sans Bold"/>
                <a:ea typeface="Canva Sans Bold"/>
                <a:cs typeface="Canva Sans Bold"/>
                <a:sym typeface="Canva Sans Bold"/>
              </a:rPr>
              <a:t>activities</a:t>
            </a:r>
          </a:p>
        </p:txBody>
      </p:sp>
      <p:sp>
        <p:nvSpPr>
          <p:cNvPr id="10" name="Freeform 10"/>
          <p:cNvSpPr/>
          <p:nvPr/>
        </p:nvSpPr>
        <p:spPr>
          <a:xfrm rot="605412">
            <a:off x="7121358" y="-187071"/>
            <a:ext cx="4306338" cy="2051383"/>
          </a:xfrm>
          <a:custGeom>
            <a:avLst/>
            <a:gdLst/>
            <a:ahLst/>
            <a:cxnLst/>
            <a:rect l="l" t="t" r="r" b="b"/>
            <a:pathLst>
              <a:path w="4306338" h="2051383">
                <a:moveTo>
                  <a:pt x="0" y="0"/>
                </a:moveTo>
                <a:lnTo>
                  <a:pt x="4306338" y="0"/>
                </a:lnTo>
                <a:lnTo>
                  <a:pt x="4306338" y="2051383"/>
                </a:lnTo>
                <a:lnTo>
                  <a:pt x="0" y="20513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6844434" y="483043"/>
            <a:ext cx="4599132" cy="1581150"/>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During launch </a:t>
            </a:r>
          </a:p>
          <a:p>
            <a:pPr algn="ctr">
              <a:lnSpc>
                <a:spcPts val="4200"/>
              </a:lnSpc>
            </a:pPr>
            <a:r>
              <a:rPr lang="en-US" sz="3000" b="1">
                <a:solidFill>
                  <a:srgbClr val="000000"/>
                </a:solidFill>
                <a:latin typeface="Canva Sans Bold"/>
                <a:ea typeface="Canva Sans Bold"/>
                <a:cs typeface="Canva Sans Bold"/>
                <a:sym typeface="Canva Sans Bold"/>
              </a:rPr>
              <a:t>activities</a:t>
            </a:r>
          </a:p>
          <a:p>
            <a:pPr algn="ctr">
              <a:lnSpc>
                <a:spcPts val="4200"/>
              </a:lnSpc>
            </a:pPr>
            <a:endParaRPr lang="en-US" sz="3000" b="1">
              <a:solidFill>
                <a:srgbClr val="000000"/>
              </a:solidFill>
              <a:latin typeface="Canva Sans Bold"/>
              <a:ea typeface="Canva Sans Bold"/>
              <a:cs typeface="Canva Sans Bold"/>
              <a:sym typeface="Canva Sans Bold"/>
            </a:endParaRPr>
          </a:p>
        </p:txBody>
      </p:sp>
      <p:sp>
        <p:nvSpPr>
          <p:cNvPr id="12" name="Freeform 12"/>
          <p:cNvSpPr/>
          <p:nvPr/>
        </p:nvSpPr>
        <p:spPr>
          <a:xfrm rot="605412">
            <a:off x="13482761" y="-36576"/>
            <a:ext cx="4306338" cy="2051383"/>
          </a:xfrm>
          <a:custGeom>
            <a:avLst/>
            <a:gdLst/>
            <a:ahLst/>
            <a:cxnLst/>
            <a:rect l="l" t="t" r="r" b="b"/>
            <a:pathLst>
              <a:path w="4306338" h="2051383">
                <a:moveTo>
                  <a:pt x="0" y="0"/>
                </a:moveTo>
                <a:lnTo>
                  <a:pt x="4306338" y="0"/>
                </a:lnTo>
                <a:lnTo>
                  <a:pt x="4306338" y="2051383"/>
                </a:lnTo>
                <a:lnTo>
                  <a:pt x="0" y="20513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3336364" y="644532"/>
            <a:ext cx="4599132" cy="1581149"/>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Post launch</a:t>
            </a:r>
          </a:p>
          <a:p>
            <a:pPr algn="ctr">
              <a:lnSpc>
                <a:spcPts val="4200"/>
              </a:lnSpc>
            </a:pPr>
            <a:r>
              <a:rPr lang="en-US" sz="3000" b="1">
                <a:solidFill>
                  <a:srgbClr val="000000"/>
                </a:solidFill>
                <a:latin typeface="Canva Sans Bold"/>
                <a:ea typeface="Canva Sans Bold"/>
                <a:cs typeface="Canva Sans Bold"/>
                <a:sym typeface="Canva Sans Bold"/>
              </a:rPr>
              <a:t> activities</a:t>
            </a:r>
          </a:p>
          <a:p>
            <a:pPr algn="ctr">
              <a:lnSpc>
                <a:spcPts val="4200"/>
              </a:lnSpc>
            </a:pPr>
            <a:endParaRPr lang="en-US" sz="3000" b="1">
              <a:solidFill>
                <a:srgbClr val="000000"/>
              </a:solidFill>
              <a:latin typeface="Canva Sans Bold"/>
              <a:ea typeface="Canva Sans Bold"/>
              <a:cs typeface="Canva Sans Bold"/>
              <a:sym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707532" y="8822696"/>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TextBox 5"/>
          <p:cNvSpPr txBox="1"/>
          <p:nvPr/>
        </p:nvSpPr>
        <p:spPr>
          <a:xfrm>
            <a:off x="1028700" y="4394307"/>
            <a:ext cx="15422758" cy="3741420"/>
          </a:xfrm>
          <a:prstGeom prst="rect">
            <a:avLst/>
          </a:prstGeom>
        </p:spPr>
        <p:txBody>
          <a:bodyPr lIns="0" tIns="0" rIns="0" bIns="0" rtlCol="0" anchor="t">
            <a:spAutoFit/>
          </a:bodyPr>
          <a:lstStyle/>
          <a:p>
            <a:pPr algn="l">
              <a:lnSpc>
                <a:spcPts val="3360"/>
              </a:lnSpc>
            </a:pPr>
            <a:r>
              <a:rPr lang="en-US" sz="2100">
                <a:solidFill>
                  <a:srgbClr val="FFFFFF"/>
                </a:solidFill>
                <a:latin typeface="Canva Sans"/>
                <a:ea typeface="Canva Sans"/>
                <a:cs typeface="Canva Sans"/>
                <a:sym typeface="Canva Sans"/>
              </a:rPr>
              <a:t>Objectives and Strategies for the Next 3 Months:</a:t>
            </a:r>
          </a:p>
          <a:p>
            <a:pPr algn="l">
              <a:lnSpc>
                <a:spcPts val="3360"/>
              </a:lnSpc>
            </a:pPr>
            <a:endParaRPr lang="en-US" sz="2100">
              <a:solidFill>
                <a:srgbClr val="FFFFFF"/>
              </a:solidFill>
              <a:latin typeface="Canva Sans"/>
              <a:ea typeface="Canva Sans"/>
              <a:cs typeface="Canva Sans"/>
              <a:sym typeface="Canva Sans"/>
            </a:endParaRPr>
          </a:p>
          <a:p>
            <a:pPr marL="453390" lvl="1" indent="-226695" algn="l">
              <a:lnSpc>
                <a:spcPts val="3360"/>
              </a:lnSpc>
              <a:buFont typeface="Arial"/>
              <a:buChar char="•"/>
            </a:pPr>
            <a:r>
              <a:rPr lang="en-US" sz="2100" b="1">
                <a:solidFill>
                  <a:srgbClr val="FFFFFF"/>
                </a:solidFill>
                <a:latin typeface="Canva Sans Bold"/>
                <a:ea typeface="Canva Sans Bold"/>
                <a:cs typeface="Canva Sans Bold"/>
                <a:sym typeface="Canva Sans Bold"/>
              </a:rPr>
              <a:t>Objective</a:t>
            </a:r>
            <a:r>
              <a:rPr lang="en-US" sz="2100">
                <a:solidFill>
                  <a:srgbClr val="FFFFFF"/>
                </a:solidFill>
                <a:latin typeface="Canva Sans"/>
                <a:ea typeface="Canva Sans"/>
                <a:cs typeface="Canva Sans"/>
                <a:sym typeface="Canva Sans"/>
              </a:rPr>
              <a:t>: To build brand awareness and loyalty and to increase the market share of the brand in Kitchener. </a:t>
            </a:r>
          </a:p>
          <a:p>
            <a:pPr marL="453390" lvl="1" indent="-226695" algn="l">
              <a:lnSpc>
                <a:spcPts val="3360"/>
              </a:lnSpc>
              <a:buFont typeface="Arial"/>
              <a:buChar char="•"/>
            </a:pPr>
            <a:r>
              <a:rPr lang="en-US" sz="2100" b="1">
                <a:solidFill>
                  <a:srgbClr val="FFFFFF"/>
                </a:solidFill>
                <a:latin typeface="Canva Sans Bold"/>
                <a:ea typeface="Canva Sans Bold"/>
                <a:cs typeface="Canva Sans Bold"/>
                <a:sym typeface="Canva Sans Bold"/>
              </a:rPr>
              <a:t>Strategy</a:t>
            </a:r>
            <a:r>
              <a:rPr lang="en-US" sz="2100">
                <a:solidFill>
                  <a:srgbClr val="FFFFFF"/>
                </a:solidFill>
                <a:latin typeface="Canva Sans"/>
                <a:ea typeface="Canva Sans"/>
                <a:cs typeface="Canva Sans"/>
                <a:sym typeface="Canva Sans"/>
              </a:rPr>
              <a:t>: To sustain the engagement, one has to look for ways of engaging the consumer more through sponsoring, influencer, and event marketing. </a:t>
            </a:r>
          </a:p>
          <a:p>
            <a:pPr algn="l">
              <a:lnSpc>
                <a:spcPts val="3360"/>
              </a:lnSpc>
            </a:pPr>
            <a:endParaRPr lang="en-US" sz="2100">
              <a:solidFill>
                <a:srgbClr val="FFFFFF"/>
              </a:solidFill>
              <a:latin typeface="Canva Sans"/>
              <a:ea typeface="Canva Sans"/>
              <a:cs typeface="Canva Sans"/>
              <a:sym typeface="Canva Sans"/>
            </a:endParaRPr>
          </a:p>
          <a:p>
            <a:pPr algn="l">
              <a:lnSpc>
                <a:spcPts val="3360"/>
              </a:lnSpc>
            </a:pPr>
            <a:r>
              <a:rPr lang="en-US" sz="2100">
                <a:solidFill>
                  <a:srgbClr val="FFFFFF"/>
                </a:solidFill>
                <a:latin typeface="Canva Sans"/>
                <a:ea typeface="Canva Sans"/>
                <a:cs typeface="Canva Sans"/>
                <a:sym typeface="Canva Sans"/>
              </a:rPr>
              <a:t>Focus on retargeting the users who have engaged with the brand and on keeping the product and its presence strong in Kitchener through partnerships with local businesses and events. </a:t>
            </a:r>
          </a:p>
          <a:p>
            <a:pPr algn="l">
              <a:lnSpc>
                <a:spcPts val="3360"/>
              </a:lnSpc>
            </a:pPr>
            <a:endParaRPr lang="en-US" sz="2100">
              <a:solidFill>
                <a:srgbClr val="FFFFFF"/>
              </a:solidFill>
              <a:latin typeface="Canva Sans"/>
              <a:ea typeface="Canva Sans"/>
              <a:cs typeface="Canva Sans"/>
              <a:sym typeface="Canva Sans"/>
            </a:endParaRPr>
          </a:p>
        </p:txBody>
      </p:sp>
      <p:sp>
        <p:nvSpPr>
          <p:cNvPr id="6" name="TextBox 6"/>
          <p:cNvSpPr txBox="1"/>
          <p:nvPr/>
        </p:nvSpPr>
        <p:spPr>
          <a:xfrm>
            <a:off x="1028700" y="1348610"/>
            <a:ext cx="14149005" cy="1739902"/>
          </a:xfrm>
          <a:prstGeom prst="rect">
            <a:avLst/>
          </a:prstGeom>
        </p:spPr>
        <p:txBody>
          <a:bodyPr lIns="0" tIns="0" rIns="0" bIns="0" rtlCol="0" anchor="t">
            <a:spAutoFit/>
          </a:bodyPr>
          <a:lstStyle/>
          <a:p>
            <a:pPr algn="l">
              <a:lnSpc>
                <a:spcPts val="6999"/>
              </a:lnSpc>
            </a:pPr>
            <a:r>
              <a:rPr lang="en-US" sz="4999" b="1">
                <a:solidFill>
                  <a:srgbClr val="FFFFFF"/>
                </a:solidFill>
                <a:latin typeface="Canva Sans Medium"/>
                <a:ea typeface="Canva Sans Medium"/>
                <a:cs typeface="Canva Sans Medium"/>
                <a:sym typeface="Canva Sans Medium"/>
              </a:rPr>
              <a:t>IMC LONG TERM PLAN </a:t>
            </a:r>
          </a:p>
          <a:p>
            <a:pPr marL="0" lvl="0" indent="0" algn="l">
              <a:lnSpc>
                <a:spcPts val="6999"/>
              </a:lnSpc>
              <a:spcBef>
                <a:spcPct val="0"/>
              </a:spcBef>
            </a:pPr>
            <a:r>
              <a:rPr lang="en-US" sz="4999" b="1">
                <a:solidFill>
                  <a:srgbClr val="FFFFFF"/>
                </a:solidFill>
                <a:latin typeface="Canva Sans Medium"/>
                <a:ea typeface="Canva Sans Medium"/>
                <a:cs typeface="Canva Sans Medium"/>
                <a:sym typeface="Canva Sans Medium"/>
              </a:rPr>
              <a:t>(NEXT 3 MONTHS)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707532" y="8822696"/>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TextBox 5"/>
          <p:cNvSpPr txBox="1"/>
          <p:nvPr/>
        </p:nvSpPr>
        <p:spPr>
          <a:xfrm>
            <a:off x="1465298" y="2473325"/>
            <a:ext cx="7225281" cy="7585075"/>
          </a:xfrm>
          <a:prstGeom prst="rect">
            <a:avLst/>
          </a:prstGeom>
        </p:spPr>
        <p:txBody>
          <a:bodyPr lIns="0" tIns="0" rIns="0" bIns="0" rtlCol="0" anchor="t">
            <a:spAutoFit/>
          </a:bodyPr>
          <a:lstStyle/>
          <a:p>
            <a:pPr algn="l">
              <a:lnSpc>
                <a:spcPts val="3200"/>
              </a:lnSpc>
            </a:pPr>
            <a:r>
              <a:rPr lang="en-US" sz="2000" b="1">
                <a:solidFill>
                  <a:srgbClr val="FFFFFF"/>
                </a:solidFill>
                <a:latin typeface="Canva Sans Bold"/>
                <a:ea typeface="Canva Sans Bold"/>
                <a:cs typeface="Canva Sans Bold"/>
                <a:sym typeface="Canva Sans Bold"/>
              </a:rPr>
              <a:t>Action 1: Kitchener Market Wellness Events Sponsorship</a:t>
            </a:r>
          </a:p>
          <a:p>
            <a:pPr algn="l">
              <a:lnSpc>
                <a:spcPts val="3200"/>
              </a:lnSpc>
            </a:pPr>
            <a:endParaRPr lang="en-US" sz="2000" b="1">
              <a:solidFill>
                <a:srgbClr val="FFFFFF"/>
              </a:solidFill>
              <a:latin typeface="Canva Sans Bold"/>
              <a:ea typeface="Canva Sans Bold"/>
              <a:cs typeface="Canva Sans Bold"/>
              <a:sym typeface="Canva Sans Bold"/>
            </a:endParaRPr>
          </a:p>
          <a:p>
            <a:pPr marL="431801" lvl="1" indent="-215900" algn="l">
              <a:lnSpc>
                <a:spcPts val="3200"/>
              </a:lnSpc>
              <a:buFont typeface="Arial"/>
              <a:buChar char="•"/>
            </a:pPr>
            <a:r>
              <a:rPr lang="en-US" sz="2000">
                <a:solidFill>
                  <a:srgbClr val="FFFFFF"/>
                </a:solidFill>
                <a:latin typeface="Canva Sans"/>
                <a:ea typeface="Canva Sans"/>
                <a:cs typeface="Canva Sans"/>
                <a:sym typeface="Canva Sans"/>
              </a:rPr>
              <a:t> To continually target the health-focused consumers, organize and sponsor wellness workshops, fitness classes and community fitness events in Kitchener. Give out wellness-branded materials at these events including yoga mats, and water bottles so that White Claw is easily remembered. </a:t>
            </a:r>
          </a:p>
          <a:p>
            <a:pPr algn="l">
              <a:lnSpc>
                <a:spcPts val="3200"/>
              </a:lnSpc>
            </a:pPr>
            <a:endParaRPr lang="en-US" sz="2000">
              <a:solidFill>
                <a:srgbClr val="FFFFFF"/>
              </a:solidFill>
              <a:latin typeface="Canva Sans"/>
              <a:ea typeface="Canva Sans"/>
              <a:cs typeface="Canva Sans"/>
              <a:sym typeface="Canva Sans"/>
            </a:endParaRPr>
          </a:p>
          <a:p>
            <a:pPr algn="l">
              <a:lnSpc>
                <a:spcPts val="3200"/>
              </a:lnSpc>
            </a:pPr>
            <a:endParaRPr lang="en-US" sz="2000">
              <a:solidFill>
                <a:srgbClr val="FFFFFF"/>
              </a:solidFill>
              <a:latin typeface="Canva Sans"/>
              <a:ea typeface="Canva Sans"/>
              <a:cs typeface="Canva Sans"/>
              <a:sym typeface="Canva Sans"/>
            </a:endParaRPr>
          </a:p>
          <a:p>
            <a:pPr algn="l">
              <a:lnSpc>
                <a:spcPts val="3200"/>
              </a:lnSpc>
            </a:pPr>
            <a:r>
              <a:rPr lang="en-US" sz="2000" b="1">
                <a:solidFill>
                  <a:srgbClr val="FFFFFF"/>
                </a:solidFill>
                <a:latin typeface="Canva Sans Bold"/>
                <a:ea typeface="Canva Sans Bold"/>
                <a:cs typeface="Canva Sans Bold"/>
                <a:sym typeface="Canva Sans Bold"/>
              </a:rPr>
              <a:t>Action 2: Co-branded events in collaboration with Local Fitness Brands </a:t>
            </a:r>
          </a:p>
          <a:p>
            <a:pPr algn="l">
              <a:lnSpc>
                <a:spcPts val="3200"/>
              </a:lnSpc>
            </a:pPr>
            <a:endParaRPr lang="en-US" sz="2000" b="1">
              <a:solidFill>
                <a:srgbClr val="FFFFFF"/>
              </a:solidFill>
              <a:latin typeface="Canva Sans Bold"/>
              <a:ea typeface="Canva Sans Bold"/>
              <a:cs typeface="Canva Sans Bold"/>
              <a:sym typeface="Canva Sans Bold"/>
            </a:endParaRPr>
          </a:p>
          <a:p>
            <a:pPr marL="431801" lvl="1" indent="-215900" algn="l">
              <a:lnSpc>
                <a:spcPts val="3200"/>
              </a:lnSpc>
              <a:buFont typeface="Arial"/>
              <a:buChar char="•"/>
            </a:pPr>
            <a:r>
              <a:rPr lang="en-US" sz="2000">
                <a:solidFill>
                  <a:srgbClr val="FFFFFF"/>
                </a:solidFill>
                <a:latin typeface="Canva Sans"/>
                <a:ea typeface="Canva Sans"/>
                <a:cs typeface="Canva Sans"/>
                <a:sym typeface="Canva Sans"/>
              </a:rPr>
              <a:t> The following are some of the ideas that can be used in co-branded events with local fitness centers, wellness studios, and health brands such as pop-up fitness classes, post-yoga brunches or White Claw fitness challenges. </a:t>
            </a:r>
          </a:p>
          <a:p>
            <a:pPr algn="l">
              <a:lnSpc>
                <a:spcPts val="3200"/>
              </a:lnSpc>
            </a:pPr>
            <a:endParaRPr lang="en-US" sz="2000">
              <a:solidFill>
                <a:srgbClr val="FFFFFF"/>
              </a:solidFill>
              <a:latin typeface="Canva Sans"/>
              <a:ea typeface="Canva Sans"/>
              <a:cs typeface="Canva Sans"/>
              <a:sym typeface="Canva Sans"/>
            </a:endParaRPr>
          </a:p>
        </p:txBody>
      </p:sp>
      <p:sp>
        <p:nvSpPr>
          <p:cNvPr id="6" name="TextBox 6"/>
          <p:cNvSpPr txBox="1"/>
          <p:nvPr/>
        </p:nvSpPr>
        <p:spPr>
          <a:xfrm>
            <a:off x="1465298" y="981075"/>
            <a:ext cx="8358466" cy="1019175"/>
          </a:xfrm>
          <a:prstGeom prst="rect">
            <a:avLst/>
          </a:prstGeom>
        </p:spPr>
        <p:txBody>
          <a:bodyPr lIns="0" tIns="0" rIns="0" bIns="0" rtlCol="0" anchor="t">
            <a:spAutoFit/>
          </a:bodyPr>
          <a:lstStyle/>
          <a:p>
            <a:pPr algn="l">
              <a:lnSpc>
                <a:spcPts val="4199"/>
              </a:lnSpc>
            </a:pPr>
            <a:r>
              <a:rPr lang="en-US" sz="2999" b="1">
                <a:solidFill>
                  <a:srgbClr val="FFFFFF"/>
                </a:solidFill>
                <a:latin typeface="Canva Sans Bold"/>
                <a:ea typeface="Canva Sans Bold"/>
                <a:cs typeface="Canva Sans Bold"/>
                <a:sym typeface="Canva Sans Bold"/>
              </a:rPr>
              <a:t>Sustained Engagement Activities</a:t>
            </a:r>
          </a:p>
          <a:p>
            <a:pPr marL="0" lvl="0" indent="0" algn="l">
              <a:lnSpc>
                <a:spcPts val="4199"/>
              </a:lnSpc>
              <a:spcBef>
                <a:spcPct val="0"/>
              </a:spcBef>
            </a:pPr>
            <a:endParaRPr lang="en-US" sz="2999" b="1">
              <a:solidFill>
                <a:srgbClr val="FFFFFF"/>
              </a:solidFill>
              <a:latin typeface="Canva Sans Bold"/>
              <a:ea typeface="Canva Sans Bold"/>
              <a:cs typeface="Canva Sans Bold"/>
              <a:sym typeface="Canva Sans Bold"/>
            </a:endParaRPr>
          </a:p>
        </p:txBody>
      </p:sp>
      <p:sp>
        <p:nvSpPr>
          <p:cNvPr id="7" name="TextBox 7"/>
          <p:cNvSpPr txBox="1"/>
          <p:nvPr/>
        </p:nvSpPr>
        <p:spPr>
          <a:xfrm>
            <a:off x="10060866" y="2482192"/>
            <a:ext cx="7678702" cy="4384675"/>
          </a:xfrm>
          <a:prstGeom prst="rect">
            <a:avLst/>
          </a:prstGeom>
        </p:spPr>
        <p:txBody>
          <a:bodyPr lIns="0" tIns="0" rIns="0" bIns="0" rtlCol="0" anchor="t">
            <a:spAutoFit/>
          </a:bodyPr>
          <a:lstStyle/>
          <a:p>
            <a:pPr algn="l">
              <a:lnSpc>
                <a:spcPts val="3200"/>
              </a:lnSpc>
            </a:pPr>
            <a:r>
              <a:rPr lang="en-US" sz="2000" b="1">
                <a:solidFill>
                  <a:srgbClr val="FFFFFF"/>
                </a:solidFill>
                <a:latin typeface="Canva Sans Bold"/>
                <a:ea typeface="Canva Sans Bold"/>
                <a:cs typeface="Canva Sans Bold"/>
                <a:sym typeface="Canva Sans Bold"/>
              </a:rPr>
              <a:t>Action 3: Retargeting Campaigns </a:t>
            </a:r>
          </a:p>
          <a:p>
            <a:pPr algn="l">
              <a:lnSpc>
                <a:spcPts val="3200"/>
              </a:lnSpc>
            </a:pPr>
            <a:endParaRPr lang="en-US" sz="2000" b="1">
              <a:solidFill>
                <a:srgbClr val="FFFFFF"/>
              </a:solidFill>
              <a:latin typeface="Canva Sans Bold"/>
              <a:ea typeface="Canva Sans Bold"/>
              <a:cs typeface="Canva Sans Bold"/>
              <a:sym typeface="Canva Sans Bold"/>
            </a:endParaRPr>
          </a:p>
          <a:p>
            <a:pPr marL="431801" lvl="1" indent="-215900" algn="l">
              <a:lnSpc>
                <a:spcPts val="3200"/>
              </a:lnSpc>
              <a:buFont typeface="Arial"/>
              <a:buChar char="•"/>
            </a:pPr>
            <a:r>
              <a:rPr lang="en-US" sz="2000">
                <a:solidFill>
                  <a:srgbClr val="FFFFFF"/>
                </a:solidFill>
                <a:latin typeface="Canva Sans"/>
                <a:ea typeface="Canva Sans"/>
                <a:cs typeface="Canva Sans"/>
                <a:sym typeface="Canva Sans"/>
              </a:rPr>
              <a:t>To get to the consumers who have previously engaged with the campaign and have not made a purchase, one has to use retargeting ads on Instagram and TikTok. Create exclusive offers or just remind them of the benefits of purchasing the product with the help of the ads that will show to consumers who have previously visited the store. Offer exclusive deals or remind them of the benefits of White Claw through creative content.</a:t>
            </a:r>
          </a:p>
          <a:p>
            <a:pPr algn="l">
              <a:lnSpc>
                <a:spcPts val="3200"/>
              </a:lnSpc>
            </a:pPr>
            <a:endParaRPr lang="en-US" sz="2000">
              <a:solidFill>
                <a:srgbClr val="FFFFFF"/>
              </a:solidFill>
              <a:latin typeface="Canva Sans"/>
              <a:ea typeface="Canva Sans"/>
              <a:cs typeface="Canva Sans"/>
              <a:sym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04485" y="-2027334"/>
            <a:ext cx="20409829" cy="16735885"/>
          </a:xfrm>
          <a:custGeom>
            <a:avLst/>
            <a:gdLst/>
            <a:ahLst/>
            <a:cxnLst/>
            <a:rect l="l" t="t" r="r" b="b"/>
            <a:pathLst>
              <a:path w="20409829" h="16735885">
                <a:moveTo>
                  <a:pt x="0" y="0"/>
                </a:moveTo>
                <a:lnTo>
                  <a:pt x="20409829" y="0"/>
                </a:lnTo>
                <a:lnTo>
                  <a:pt x="20409829" y="16735886"/>
                </a:lnTo>
                <a:lnTo>
                  <a:pt x="0" y="16735886"/>
                </a:lnTo>
                <a:lnTo>
                  <a:pt x="0" y="0"/>
                </a:lnTo>
                <a:close/>
              </a:path>
            </a:pathLst>
          </a:custGeom>
          <a:blipFill>
            <a:blip r:embed="rId2">
              <a:alphaModFix amt="31000"/>
            </a:blip>
            <a:stretch>
              <a:fillRect t="-10976" b="-10976"/>
            </a:stretch>
          </a:blipFill>
        </p:spPr>
      </p:sp>
      <p:grpSp>
        <p:nvGrpSpPr>
          <p:cNvPr id="3" name="Group 3"/>
          <p:cNvGrpSpPr/>
          <p:nvPr/>
        </p:nvGrpSpPr>
        <p:grpSpPr>
          <a:xfrm>
            <a:off x="11265340" y="-743398"/>
            <a:ext cx="5960821" cy="3595467"/>
            <a:chOff x="0" y="0"/>
            <a:chExt cx="7947762" cy="4793956"/>
          </a:xfrm>
        </p:grpSpPr>
        <p:sp>
          <p:nvSpPr>
            <p:cNvPr id="4" name="Freeform 4"/>
            <p:cNvSpPr/>
            <p:nvPr/>
          </p:nvSpPr>
          <p:spPr>
            <a:xfrm rot="605412">
              <a:off x="252988" y="624480"/>
              <a:ext cx="7441785" cy="3544996"/>
            </a:xfrm>
            <a:custGeom>
              <a:avLst/>
              <a:gdLst/>
              <a:ahLst/>
              <a:cxnLst/>
              <a:rect l="l" t="t" r="r" b="b"/>
              <a:pathLst>
                <a:path w="7441785" h="3544996">
                  <a:moveTo>
                    <a:pt x="0" y="0"/>
                  </a:moveTo>
                  <a:lnTo>
                    <a:pt x="7441785" y="0"/>
                  </a:lnTo>
                  <a:lnTo>
                    <a:pt x="7441785" y="3544996"/>
                  </a:lnTo>
                  <a:lnTo>
                    <a:pt x="0" y="3544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21676" y="2296858"/>
              <a:ext cx="3922464" cy="962092"/>
            </a:xfrm>
            <a:prstGeom prst="rect">
              <a:avLst/>
            </a:prstGeom>
          </p:spPr>
          <p:txBody>
            <a:bodyPr lIns="0" tIns="0" rIns="0" bIns="0" rtlCol="0" anchor="t">
              <a:spAutoFit/>
            </a:bodyPr>
            <a:lstStyle/>
            <a:p>
              <a:pPr marL="0" lvl="0" indent="0" algn="l">
                <a:lnSpc>
                  <a:spcPts val="5082"/>
                </a:lnSpc>
                <a:spcBef>
                  <a:spcPct val="0"/>
                </a:spcBef>
              </a:pPr>
              <a:r>
                <a:rPr lang="en-US" sz="4200" b="1">
                  <a:solidFill>
                    <a:srgbClr val="100F0D">
                      <a:alpha val="80000"/>
                    </a:srgbClr>
                  </a:solidFill>
                  <a:latin typeface="Canva Sans Bold"/>
                  <a:ea typeface="Canva Sans Bold"/>
                  <a:cs typeface="Canva Sans Bold"/>
                  <a:sym typeface="Canva Sans Bold"/>
                </a:rPr>
                <a:t>Media Plan</a:t>
              </a:r>
            </a:p>
          </p:txBody>
        </p:sp>
      </p:grpSp>
      <p:sp>
        <p:nvSpPr>
          <p:cNvPr id="6" name="Freeform 6"/>
          <p:cNvSpPr/>
          <p:nvPr/>
        </p:nvSpPr>
        <p:spPr>
          <a:xfrm rot="-3315379" flipV="1">
            <a:off x="10869174" y="8205183"/>
            <a:ext cx="2763083" cy="2939450"/>
          </a:xfrm>
          <a:custGeom>
            <a:avLst/>
            <a:gdLst/>
            <a:ahLst/>
            <a:cxnLst/>
            <a:rect l="l" t="t" r="r" b="b"/>
            <a:pathLst>
              <a:path w="2763083" h="2939450">
                <a:moveTo>
                  <a:pt x="0" y="2939449"/>
                </a:moveTo>
                <a:lnTo>
                  <a:pt x="2763082" y="2939449"/>
                </a:lnTo>
                <a:lnTo>
                  <a:pt x="2763082" y="0"/>
                </a:lnTo>
                <a:lnTo>
                  <a:pt x="0" y="0"/>
                </a:lnTo>
                <a:lnTo>
                  <a:pt x="0" y="2939449"/>
                </a:lnTo>
                <a:close/>
              </a:path>
            </a:pathLst>
          </a:custGeom>
          <a:blipFill>
            <a:blip r:embed="rId5"/>
            <a:stretch>
              <a:fillRect/>
            </a:stretch>
          </a:blipFill>
        </p:spPr>
      </p:sp>
      <p:sp>
        <p:nvSpPr>
          <p:cNvPr id="7" name="Freeform 7"/>
          <p:cNvSpPr/>
          <p:nvPr/>
        </p:nvSpPr>
        <p:spPr>
          <a:xfrm>
            <a:off x="11448124" y="2602445"/>
            <a:ext cx="5811176" cy="6375487"/>
          </a:xfrm>
          <a:custGeom>
            <a:avLst/>
            <a:gdLst/>
            <a:ahLst/>
            <a:cxnLst/>
            <a:rect l="l" t="t" r="r" b="b"/>
            <a:pathLst>
              <a:path w="5811176" h="6375487">
                <a:moveTo>
                  <a:pt x="0" y="0"/>
                </a:moveTo>
                <a:lnTo>
                  <a:pt x="5811176" y="0"/>
                </a:lnTo>
                <a:lnTo>
                  <a:pt x="5811176" y="6375488"/>
                </a:lnTo>
                <a:lnTo>
                  <a:pt x="0" y="6375488"/>
                </a:lnTo>
                <a:lnTo>
                  <a:pt x="0" y="0"/>
                </a:lnTo>
                <a:close/>
              </a:path>
            </a:pathLst>
          </a:custGeom>
          <a:blipFill>
            <a:blip r:embed="rId6"/>
            <a:stretch>
              <a:fillRect l="-67273" t="-10847" r="-65453" b="-8474"/>
            </a:stretch>
          </a:blipFill>
        </p:spPr>
      </p:sp>
      <p:sp>
        <p:nvSpPr>
          <p:cNvPr id="8" name="TextBox 8"/>
          <p:cNvSpPr txBox="1"/>
          <p:nvPr/>
        </p:nvSpPr>
        <p:spPr>
          <a:xfrm>
            <a:off x="864970" y="785096"/>
            <a:ext cx="5747753"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FFFFF"/>
                </a:solidFill>
                <a:latin typeface="Canva Sans Medium"/>
                <a:ea typeface="Canva Sans Medium"/>
                <a:cs typeface="Canva Sans Medium"/>
                <a:sym typeface="Canva Sans Medium"/>
              </a:rPr>
              <a:t>College Brand Ambassadors:</a:t>
            </a:r>
          </a:p>
        </p:txBody>
      </p:sp>
      <p:sp>
        <p:nvSpPr>
          <p:cNvPr id="9" name="TextBox 9"/>
          <p:cNvSpPr txBox="1"/>
          <p:nvPr/>
        </p:nvSpPr>
        <p:spPr>
          <a:xfrm>
            <a:off x="864970" y="1371646"/>
            <a:ext cx="9466692" cy="3395723"/>
          </a:xfrm>
          <a:prstGeom prst="rect">
            <a:avLst/>
          </a:prstGeom>
        </p:spPr>
        <p:txBody>
          <a:bodyPr lIns="0" tIns="0" rIns="0" bIns="0" rtlCol="0" anchor="t">
            <a:spAutoFit/>
          </a:bodyPr>
          <a:lstStyle/>
          <a:p>
            <a:pPr algn="l">
              <a:lnSpc>
                <a:spcPts val="3036"/>
              </a:lnSpc>
            </a:pPr>
            <a:r>
              <a:rPr lang="en-US" sz="1686">
                <a:solidFill>
                  <a:srgbClr val="FFFFFF">
                    <a:alpha val="60000"/>
                  </a:srgbClr>
                </a:solidFill>
                <a:latin typeface="Canva Sans"/>
                <a:ea typeface="Canva Sans"/>
                <a:cs typeface="Canva Sans"/>
                <a:sym typeface="Canva Sans"/>
              </a:rPr>
              <a:t>Recruit socially active students from Kitchener colleges, such as Conestoga College.</a:t>
            </a:r>
          </a:p>
          <a:p>
            <a:pPr marL="364160" lvl="1" indent="-182080" algn="l">
              <a:lnSpc>
                <a:spcPts val="3036"/>
              </a:lnSpc>
              <a:buFont typeface="Arial"/>
              <a:buChar char="•"/>
            </a:pPr>
            <a:r>
              <a:rPr lang="en-US" sz="1686">
                <a:solidFill>
                  <a:srgbClr val="FFFFFF">
                    <a:alpha val="60000"/>
                  </a:srgbClr>
                </a:solidFill>
                <a:latin typeface="Canva Sans"/>
                <a:ea typeface="Canva Sans"/>
                <a:cs typeface="Canva Sans"/>
                <a:sym typeface="Canva Sans"/>
              </a:rPr>
              <a:t>Activities:</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Social media promotions (Instagram, TikTok) with hashtags like #GrabLifeByTheClaw.</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Sampling events on campus with free drinks and QR codes for discounts.</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Ambassadors sharing personalized discount codes with peers.</a:t>
            </a:r>
          </a:p>
          <a:p>
            <a:pPr marL="364160" lvl="1" indent="-182080" algn="l">
              <a:lnSpc>
                <a:spcPts val="3036"/>
              </a:lnSpc>
              <a:buFont typeface="Arial"/>
              <a:buChar char="•"/>
            </a:pPr>
            <a:r>
              <a:rPr lang="en-US" sz="1686">
                <a:solidFill>
                  <a:srgbClr val="FFFFFF">
                    <a:alpha val="60000"/>
                  </a:srgbClr>
                </a:solidFill>
                <a:latin typeface="Canva Sans"/>
                <a:ea typeface="Canva Sans"/>
                <a:cs typeface="Canva Sans"/>
                <a:sym typeface="Canva Sans"/>
              </a:rPr>
              <a:t>Rationale:</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College ambassadors are trusted by their peers and foster authentic connections with the target demographic (Platform Magazine, 2024). Referral marketing via ambassadors can boost conversion rates by 5–25% (Social Ladder, 2024).</a:t>
            </a:r>
          </a:p>
        </p:txBody>
      </p:sp>
      <p:sp>
        <p:nvSpPr>
          <p:cNvPr id="10" name="TextBox 10"/>
          <p:cNvSpPr txBox="1"/>
          <p:nvPr/>
        </p:nvSpPr>
        <p:spPr>
          <a:xfrm>
            <a:off x="864970" y="5308859"/>
            <a:ext cx="8279030"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FFFFF"/>
                </a:solidFill>
                <a:latin typeface="Canva Sans Medium"/>
                <a:ea typeface="Canva Sans Medium"/>
                <a:cs typeface="Canva Sans Medium"/>
                <a:sym typeface="Canva Sans Medium"/>
              </a:rPr>
              <a:t>Sponsorships at College Fests and Events:</a:t>
            </a:r>
          </a:p>
        </p:txBody>
      </p:sp>
      <p:sp>
        <p:nvSpPr>
          <p:cNvPr id="11" name="TextBox 11"/>
          <p:cNvSpPr txBox="1"/>
          <p:nvPr/>
        </p:nvSpPr>
        <p:spPr>
          <a:xfrm>
            <a:off x="864970" y="5862577"/>
            <a:ext cx="9466692" cy="3395723"/>
          </a:xfrm>
          <a:prstGeom prst="rect">
            <a:avLst/>
          </a:prstGeom>
        </p:spPr>
        <p:txBody>
          <a:bodyPr lIns="0" tIns="0" rIns="0" bIns="0" rtlCol="0" anchor="t">
            <a:spAutoFit/>
          </a:bodyPr>
          <a:lstStyle/>
          <a:p>
            <a:pPr algn="l">
              <a:lnSpc>
                <a:spcPts val="3036"/>
              </a:lnSpc>
            </a:pPr>
            <a:r>
              <a:rPr lang="en-US" sz="1686">
                <a:solidFill>
                  <a:srgbClr val="FFFFFF">
                    <a:alpha val="60000"/>
                  </a:srgbClr>
                </a:solidFill>
                <a:latin typeface="Canva Sans"/>
                <a:ea typeface="Canva Sans"/>
                <a:cs typeface="Canva Sans"/>
                <a:sym typeface="Canva Sans"/>
              </a:rPr>
              <a:t>Sponsor popular college events such as cultural fests, sports meets, and wellness fairs.</a:t>
            </a:r>
          </a:p>
          <a:p>
            <a:pPr marL="364160" lvl="1" indent="-182080" algn="l">
              <a:lnSpc>
                <a:spcPts val="3036"/>
              </a:lnSpc>
              <a:buFont typeface="Arial"/>
              <a:buChar char="•"/>
            </a:pPr>
            <a:r>
              <a:rPr lang="en-US" sz="1686">
                <a:solidFill>
                  <a:srgbClr val="FFFFFF">
                    <a:alpha val="60000"/>
                  </a:srgbClr>
                </a:solidFill>
                <a:latin typeface="Canva Sans"/>
                <a:ea typeface="Canva Sans"/>
                <a:cs typeface="Canva Sans"/>
                <a:sym typeface="Canva Sans"/>
              </a:rPr>
              <a:t>Activities:</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Sampling booths offering free drinks.</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Photo booths with branded props for social media sharing.</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Fitness challenges with prizes, such as branded merchandise.</a:t>
            </a:r>
          </a:p>
          <a:p>
            <a:pPr marL="364160" lvl="1" indent="-182080" algn="l">
              <a:lnSpc>
                <a:spcPts val="3036"/>
              </a:lnSpc>
              <a:buFont typeface="Arial"/>
              <a:buChar char="•"/>
            </a:pPr>
            <a:r>
              <a:rPr lang="en-US" sz="1686">
                <a:solidFill>
                  <a:srgbClr val="FFFFFF">
                    <a:alpha val="60000"/>
                  </a:srgbClr>
                </a:solidFill>
                <a:latin typeface="Canva Sans"/>
                <a:ea typeface="Canva Sans"/>
                <a:cs typeface="Canva Sans"/>
                <a:sym typeface="Canva Sans"/>
              </a:rPr>
              <a:t>Rationale:</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Event sponsorships build brand awareness and engagement, leading to stronger brand loyalty (Springer, 2024). High exposure during events enhances visibility (Go Dreamcast, 2024).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04485" y="-2027334"/>
            <a:ext cx="20409829" cy="16735885"/>
          </a:xfrm>
          <a:custGeom>
            <a:avLst/>
            <a:gdLst/>
            <a:ahLst/>
            <a:cxnLst/>
            <a:rect l="l" t="t" r="r" b="b"/>
            <a:pathLst>
              <a:path w="20409829" h="16735885">
                <a:moveTo>
                  <a:pt x="0" y="0"/>
                </a:moveTo>
                <a:lnTo>
                  <a:pt x="20409829" y="0"/>
                </a:lnTo>
                <a:lnTo>
                  <a:pt x="20409829" y="16735886"/>
                </a:lnTo>
                <a:lnTo>
                  <a:pt x="0" y="16735886"/>
                </a:lnTo>
                <a:lnTo>
                  <a:pt x="0" y="0"/>
                </a:lnTo>
                <a:close/>
              </a:path>
            </a:pathLst>
          </a:custGeom>
          <a:blipFill>
            <a:blip r:embed="rId2">
              <a:alphaModFix amt="31000"/>
            </a:blip>
            <a:stretch>
              <a:fillRect t="-10976" b="-10976"/>
            </a:stretch>
          </a:blipFill>
        </p:spPr>
      </p:sp>
      <p:grpSp>
        <p:nvGrpSpPr>
          <p:cNvPr id="3" name="Group 3"/>
          <p:cNvGrpSpPr/>
          <p:nvPr/>
        </p:nvGrpSpPr>
        <p:grpSpPr>
          <a:xfrm>
            <a:off x="11265340" y="-743398"/>
            <a:ext cx="5960821" cy="3595467"/>
            <a:chOff x="0" y="0"/>
            <a:chExt cx="7947762" cy="4793956"/>
          </a:xfrm>
        </p:grpSpPr>
        <p:sp>
          <p:nvSpPr>
            <p:cNvPr id="4" name="Freeform 4"/>
            <p:cNvSpPr/>
            <p:nvPr/>
          </p:nvSpPr>
          <p:spPr>
            <a:xfrm rot="605412">
              <a:off x="252988" y="624480"/>
              <a:ext cx="7441785" cy="3544996"/>
            </a:xfrm>
            <a:custGeom>
              <a:avLst/>
              <a:gdLst/>
              <a:ahLst/>
              <a:cxnLst/>
              <a:rect l="l" t="t" r="r" b="b"/>
              <a:pathLst>
                <a:path w="7441785" h="3544996">
                  <a:moveTo>
                    <a:pt x="0" y="0"/>
                  </a:moveTo>
                  <a:lnTo>
                    <a:pt x="7441785" y="0"/>
                  </a:lnTo>
                  <a:lnTo>
                    <a:pt x="7441785" y="3544996"/>
                  </a:lnTo>
                  <a:lnTo>
                    <a:pt x="0" y="3544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56105" y="2300900"/>
              <a:ext cx="3853607" cy="958049"/>
            </a:xfrm>
            <a:prstGeom prst="rect">
              <a:avLst/>
            </a:prstGeom>
          </p:spPr>
          <p:txBody>
            <a:bodyPr lIns="0" tIns="0" rIns="0" bIns="0" rtlCol="0" anchor="t">
              <a:spAutoFit/>
            </a:bodyPr>
            <a:lstStyle/>
            <a:p>
              <a:pPr marL="0" lvl="0" indent="0" algn="l">
                <a:lnSpc>
                  <a:spcPts val="5082"/>
                </a:lnSpc>
                <a:spcBef>
                  <a:spcPct val="0"/>
                </a:spcBef>
              </a:pPr>
              <a:r>
                <a:rPr lang="en-US" sz="4200">
                  <a:solidFill>
                    <a:srgbClr val="100F0D">
                      <a:alpha val="80000"/>
                    </a:srgbClr>
                  </a:solidFill>
                  <a:latin typeface="Canva Sans"/>
                  <a:ea typeface="Canva Sans"/>
                  <a:cs typeface="Canva Sans"/>
                  <a:sym typeface="Canva Sans"/>
                </a:rPr>
                <a:t>Media Plan</a:t>
              </a:r>
            </a:p>
          </p:txBody>
        </p:sp>
      </p:grpSp>
      <p:sp>
        <p:nvSpPr>
          <p:cNvPr id="6" name="Freeform 6"/>
          <p:cNvSpPr/>
          <p:nvPr/>
        </p:nvSpPr>
        <p:spPr>
          <a:xfrm>
            <a:off x="11448124" y="2602445"/>
            <a:ext cx="5811176" cy="6375487"/>
          </a:xfrm>
          <a:custGeom>
            <a:avLst/>
            <a:gdLst/>
            <a:ahLst/>
            <a:cxnLst/>
            <a:rect l="l" t="t" r="r" b="b"/>
            <a:pathLst>
              <a:path w="5811176" h="6375487">
                <a:moveTo>
                  <a:pt x="0" y="0"/>
                </a:moveTo>
                <a:lnTo>
                  <a:pt x="5811176" y="0"/>
                </a:lnTo>
                <a:lnTo>
                  <a:pt x="5811176" y="6375488"/>
                </a:lnTo>
                <a:lnTo>
                  <a:pt x="0" y="6375488"/>
                </a:lnTo>
                <a:lnTo>
                  <a:pt x="0" y="0"/>
                </a:lnTo>
                <a:close/>
              </a:path>
            </a:pathLst>
          </a:custGeom>
          <a:blipFill>
            <a:blip r:embed="rId5"/>
            <a:stretch>
              <a:fillRect l="-67273" t="-10847" r="-65453" b="-8474"/>
            </a:stretch>
          </a:blipFill>
        </p:spPr>
      </p:sp>
      <p:sp>
        <p:nvSpPr>
          <p:cNvPr id="7" name="TextBox 7"/>
          <p:cNvSpPr txBox="1"/>
          <p:nvPr/>
        </p:nvSpPr>
        <p:spPr>
          <a:xfrm>
            <a:off x="864970" y="375920"/>
            <a:ext cx="6698656"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FFFFF"/>
                </a:solidFill>
                <a:latin typeface="Canva Sans Medium"/>
                <a:ea typeface="Canva Sans Medium"/>
                <a:cs typeface="Canva Sans Medium"/>
                <a:sym typeface="Canva Sans Medium"/>
              </a:rPr>
              <a:t>Geo-Targeted Digital Campaigns:</a:t>
            </a:r>
          </a:p>
        </p:txBody>
      </p:sp>
      <p:sp>
        <p:nvSpPr>
          <p:cNvPr id="8" name="TextBox 8"/>
          <p:cNvSpPr txBox="1"/>
          <p:nvPr/>
        </p:nvSpPr>
        <p:spPr>
          <a:xfrm>
            <a:off x="864970" y="853732"/>
            <a:ext cx="9466692" cy="3395723"/>
          </a:xfrm>
          <a:prstGeom prst="rect">
            <a:avLst/>
          </a:prstGeom>
        </p:spPr>
        <p:txBody>
          <a:bodyPr lIns="0" tIns="0" rIns="0" bIns="0" rtlCol="0" anchor="t">
            <a:spAutoFit/>
          </a:bodyPr>
          <a:lstStyle/>
          <a:p>
            <a:pPr algn="l">
              <a:lnSpc>
                <a:spcPts val="3036"/>
              </a:lnSpc>
            </a:pPr>
            <a:r>
              <a:rPr lang="en-US" sz="1686">
                <a:solidFill>
                  <a:srgbClr val="FFFFFF">
                    <a:alpha val="60000"/>
                  </a:srgbClr>
                </a:solidFill>
                <a:latin typeface="Canva Sans"/>
                <a:ea typeface="Canva Sans"/>
                <a:cs typeface="Canva Sans"/>
                <a:sym typeface="Canva Sans"/>
              </a:rPr>
              <a:t>Platforms: Instagram, TikTok, Spotify.</a:t>
            </a:r>
          </a:p>
          <a:p>
            <a:pPr marL="364160" lvl="1" indent="-182080" algn="l">
              <a:lnSpc>
                <a:spcPts val="3036"/>
              </a:lnSpc>
              <a:buFont typeface="Arial"/>
              <a:buChar char="•"/>
            </a:pPr>
            <a:r>
              <a:rPr lang="en-US" sz="1686">
                <a:solidFill>
                  <a:srgbClr val="FFFFFF">
                    <a:alpha val="60000"/>
                  </a:srgbClr>
                </a:solidFill>
                <a:latin typeface="Canva Sans"/>
                <a:ea typeface="Canva Sans"/>
                <a:cs typeface="Canva Sans"/>
                <a:sym typeface="Canva Sans"/>
              </a:rPr>
              <a:t>Activities:</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Targeted ads showing White Claw Zero in local settings (e.g., fitness events, college hangouts).</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Influencer partnerships creating content on TikTok and Instagram.</a:t>
            </a:r>
          </a:p>
          <a:p>
            <a:pPr marL="364160" lvl="1" indent="-182080" algn="l">
              <a:lnSpc>
                <a:spcPts val="3036"/>
              </a:lnSpc>
              <a:buFont typeface="Arial"/>
              <a:buChar char="•"/>
            </a:pPr>
            <a:r>
              <a:rPr lang="en-US" sz="1686">
                <a:solidFill>
                  <a:srgbClr val="FFFFFF">
                    <a:alpha val="60000"/>
                  </a:srgbClr>
                </a:solidFill>
                <a:latin typeface="Canva Sans"/>
                <a:ea typeface="Canva Sans"/>
                <a:cs typeface="Canva Sans"/>
                <a:sym typeface="Canva Sans"/>
              </a:rPr>
              <a:t>Rationale:</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Digital platforms like Instagram and TikTok are critical for engaging young audiences (The Campus Agency, 2024). Influencers build trust and credibility among health-conscious consumers (Social Ladder, 2024).</a:t>
            </a:r>
          </a:p>
        </p:txBody>
      </p:sp>
      <p:sp>
        <p:nvSpPr>
          <p:cNvPr id="9" name="TextBox 9"/>
          <p:cNvSpPr txBox="1"/>
          <p:nvPr/>
        </p:nvSpPr>
        <p:spPr>
          <a:xfrm>
            <a:off x="864970" y="4432670"/>
            <a:ext cx="8279030"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FFFFF"/>
                </a:solidFill>
                <a:latin typeface="Canva Sans Medium"/>
                <a:ea typeface="Canva Sans Medium"/>
                <a:cs typeface="Canva Sans Medium"/>
                <a:sym typeface="Canva Sans Medium"/>
              </a:rPr>
              <a:t>Local Radio Ads:</a:t>
            </a:r>
          </a:p>
        </p:txBody>
      </p:sp>
      <p:sp>
        <p:nvSpPr>
          <p:cNvPr id="10" name="TextBox 10"/>
          <p:cNvSpPr txBox="1"/>
          <p:nvPr/>
        </p:nvSpPr>
        <p:spPr>
          <a:xfrm>
            <a:off x="864970" y="4893446"/>
            <a:ext cx="9466692" cy="1871723"/>
          </a:xfrm>
          <a:prstGeom prst="rect">
            <a:avLst/>
          </a:prstGeom>
        </p:spPr>
        <p:txBody>
          <a:bodyPr lIns="0" tIns="0" rIns="0" bIns="0" rtlCol="0" anchor="t">
            <a:spAutoFit/>
          </a:bodyPr>
          <a:lstStyle/>
          <a:p>
            <a:pPr marL="364160" lvl="1" indent="-182080" algn="l">
              <a:lnSpc>
                <a:spcPts val="3036"/>
              </a:lnSpc>
              <a:buFont typeface="Arial"/>
              <a:buChar char="•"/>
            </a:pPr>
            <a:r>
              <a:rPr lang="en-US" sz="1686">
                <a:solidFill>
                  <a:srgbClr val="FFFFFF">
                    <a:alpha val="60000"/>
                  </a:srgbClr>
                </a:solidFill>
                <a:latin typeface="Canva Sans"/>
                <a:ea typeface="Canva Sans"/>
                <a:cs typeface="Canva Sans"/>
                <a:sym typeface="Canva Sans"/>
              </a:rPr>
              <a:t>Partner with stations like 91.5 The Beat to promote events and wellness tips paired with brand messaging.</a:t>
            </a:r>
          </a:p>
          <a:p>
            <a:pPr marL="364160" lvl="1" indent="-182080" algn="l">
              <a:lnSpc>
                <a:spcPts val="3036"/>
              </a:lnSpc>
              <a:buFont typeface="Arial"/>
              <a:buChar char="•"/>
            </a:pPr>
            <a:r>
              <a:rPr lang="en-US" sz="1686">
                <a:solidFill>
                  <a:srgbClr val="FFFFFF">
                    <a:alpha val="60000"/>
                  </a:srgbClr>
                </a:solidFill>
                <a:latin typeface="Canva Sans"/>
                <a:ea typeface="Canva Sans"/>
                <a:cs typeface="Canva Sans"/>
                <a:sym typeface="Canva Sans"/>
              </a:rPr>
              <a:t>Rationale:</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Local radio offers targeted reach to specific demographics, complementing digital efforts (Go Dreamcast, 2024).</a:t>
            </a:r>
          </a:p>
        </p:txBody>
      </p:sp>
      <p:sp>
        <p:nvSpPr>
          <p:cNvPr id="11" name="TextBox 11"/>
          <p:cNvSpPr txBox="1"/>
          <p:nvPr/>
        </p:nvSpPr>
        <p:spPr>
          <a:xfrm>
            <a:off x="864970" y="6946144"/>
            <a:ext cx="8279030"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FFFFF"/>
                </a:solidFill>
                <a:latin typeface="Canva Sans Medium"/>
                <a:ea typeface="Canva Sans Medium"/>
                <a:cs typeface="Canva Sans Medium"/>
                <a:sym typeface="Canva Sans Medium"/>
              </a:rPr>
              <a:t>Sampling Events at Fitness Centers:</a:t>
            </a:r>
          </a:p>
        </p:txBody>
      </p:sp>
      <p:sp>
        <p:nvSpPr>
          <p:cNvPr id="12" name="TextBox 12"/>
          <p:cNvSpPr txBox="1"/>
          <p:nvPr/>
        </p:nvSpPr>
        <p:spPr>
          <a:xfrm>
            <a:off x="864970" y="7408424"/>
            <a:ext cx="9466692" cy="2633723"/>
          </a:xfrm>
          <a:prstGeom prst="rect">
            <a:avLst/>
          </a:prstGeom>
        </p:spPr>
        <p:txBody>
          <a:bodyPr lIns="0" tIns="0" rIns="0" bIns="0" rtlCol="0" anchor="t">
            <a:spAutoFit/>
          </a:bodyPr>
          <a:lstStyle/>
          <a:p>
            <a:pPr algn="l">
              <a:lnSpc>
                <a:spcPts val="3036"/>
              </a:lnSpc>
            </a:pPr>
            <a:r>
              <a:rPr lang="en-US" sz="1686">
                <a:solidFill>
                  <a:srgbClr val="FFFFFF">
                    <a:alpha val="60000"/>
                  </a:srgbClr>
                </a:solidFill>
                <a:latin typeface="Canva Sans"/>
                <a:ea typeface="Canva Sans"/>
                <a:cs typeface="Canva Sans"/>
                <a:sym typeface="Canva Sans"/>
              </a:rPr>
              <a:t>Host sampling events at gyms and yoga studios in Kitchener.</a:t>
            </a:r>
          </a:p>
          <a:p>
            <a:pPr marL="364160" lvl="1" indent="-182080" algn="l">
              <a:lnSpc>
                <a:spcPts val="3036"/>
              </a:lnSpc>
              <a:buFont typeface="Arial"/>
              <a:buChar char="•"/>
            </a:pPr>
            <a:r>
              <a:rPr lang="en-US" sz="1686">
                <a:solidFill>
                  <a:srgbClr val="FFFFFF">
                    <a:alpha val="60000"/>
                  </a:srgbClr>
                </a:solidFill>
                <a:latin typeface="Canva Sans"/>
                <a:ea typeface="Canva Sans"/>
                <a:cs typeface="Canva Sans"/>
                <a:sym typeface="Canva Sans"/>
              </a:rPr>
              <a:t>Activities:</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Free drink distribution during fitness classes.</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Hydration stations branded with White Claw logos.</a:t>
            </a:r>
          </a:p>
          <a:p>
            <a:pPr marL="364160" lvl="1" indent="-182080" algn="l">
              <a:lnSpc>
                <a:spcPts val="3036"/>
              </a:lnSpc>
              <a:buFont typeface="Arial"/>
              <a:buChar char="•"/>
            </a:pPr>
            <a:r>
              <a:rPr lang="en-US" sz="1686" b="1">
                <a:solidFill>
                  <a:srgbClr val="FFFFFF">
                    <a:alpha val="60000"/>
                  </a:srgbClr>
                </a:solidFill>
                <a:latin typeface="Canva Sans Bold"/>
                <a:ea typeface="Canva Sans Bold"/>
                <a:cs typeface="Canva Sans Bold"/>
                <a:sym typeface="Canva Sans Bold"/>
              </a:rPr>
              <a:t>Rationale</a:t>
            </a:r>
            <a:r>
              <a:rPr lang="en-US" sz="1686">
                <a:solidFill>
                  <a:srgbClr val="FFFFFF">
                    <a:alpha val="60000"/>
                  </a:srgbClr>
                </a:solidFill>
                <a:latin typeface="Canva Sans"/>
                <a:ea typeface="Canva Sans"/>
                <a:cs typeface="Canva Sans"/>
                <a:sym typeface="Canva Sans"/>
              </a:rPr>
              <a:t>:</a:t>
            </a:r>
          </a:p>
          <a:p>
            <a:pPr marL="728319" lvl="2" indent="-242773" algn="l">
              <a:lnSpc>
                <a:spcPts val="3036"/>
              </a:lnSpc>
              <a:buFont typeface="Arial"/>
              <a:buChar char="⚬"/>
            </a:pPr>
            <a:r>
              <a:rPr lang="en-US" sz="1686">
                <a:solidFill>
                  <a:srgbClr val="FFFFFF">
                    <a:alpha val="60000"/>
                  </a:srgbClr>
                </a:solidFill>
                <a:latin typeface="Canva Sans"/>
                <a:ea typeface="Canva Sans"/>
                <a:cs typeface="Canva Sans"/>
                <a:sym typeface="Canva Sans"/>
              </a:rPr>
              <a:t>Sampling creates memorable brand experiences, fostering loyalty and encouraging trial (CORE, 2024).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659048" y="429212"/>
            <a:ext cx="20409829" cy="16735885"/>
          </a:xfrm>
          <a:custGeom>
            <a:avLst/>
            <a:gdLst/>
            <a:ahLst/>
            <a:cxnLst/>
            <a:rect l="l" t="t" r="r" b="b"/>
            <a:pathLst>
              <a:path w="20409829" h="16735885">
                <a:moveTo>
                  <a:pt x="0" y="0"/>
                </a:moveTo>
                <a:lnTo>
                  <a:pt x="20409828" y="0"/>
                </a:lnTo>
                <a:lnTo>
                  <a:pt x="20409828" y="16735885"/>
                </a:lnTo>
                <a:lnTo>
                  <a:pt x="0" y="16735885"/>
                </a:lnTo>
                <a:lnTo>
                  <a:pt x="0" y="0"/>
                </a:lnTo>
                <a:close/>
              </a:path>
            </a:pathLst>
          </a:custGeom>
          <a:blipFill>
            <a:blip r:embed="rId2">
              <a:alphaModFix amt="15000"/>
            </a:blip>
            <a:stretch>
              <a:fillRect t="-10976" b="-10976"/>
            </a:stretch>
          </a:blipFill>
        </p:spPr>
      </p:sp>
      <p:sp>
        <p:nvSpPr>
          <p:cNvPr id="3" name="Freeform 3"/>
          <p:cNvSpPr/>
          <p:nvPr/>
        </p:nvSpPr>
        <p:spPr>
          <a:xfrm>
            <a:off x="3015362" y="-3476420"/>
            <a:ext cx="20409829" cy="16735885"/>
          </a:xfrm>
          <a:custGeom>
            <a:avLst/>
            <a:gdLst/>
            <a:ahLst/>
            <a:cxnLst/>
            <a:rect l="l" t="t" r="r" b="b"/>
            <a:pathLst>
              <a:path w="20409829" h="16735885">
                <a:moveTo>
                  <a:pt x="0" y="0"/>
                </a:moveTo>
                <a:lnTo>
                  <a:pt x="20409829" y="0"/>
                </a:lnTo>
                <a:lnTo>
                  <a:pt x="20409829" y="16735886"/>
                </a:lnTo>
                <a:lnTo>
                  <a:pt x="0" y="16735886"/>
                </a:lnTo>
                <a:lnTo>
                  <a:pt x="0" y="0"/>
                </a:lnTo>
                <a:close/>
              </a:path>
            </a:pathLst>
          </a:custGeom>
          <a:blipFill>
            <a:blip r:embed="rId2">
              <a:alphaModFix amt="27000"/>
            </a:blip>
            <a:stretch>
              <a:fillRect t="-10976" b="-10976"/>
            </a:stretch>
          </a:blipFill>
        </p:spPr>
      </p:sp>
      <p:sp>
        <p:nvSpPr>
          <p:cNvPr id="4" name="Freeform 4"/>
          <p:cNvSpPr/>
          <p:nvPr/>
        </p:nvSpPr>
        <p:spPr>
          <a:xfrm rot="-1789260" flipH="1">
            <a:off x="15461618" y="1892143"/>
            <a:ext cx="1458973" cy="618240"/>
          </a:xfrm>
          <a:custGeom>
            <a:avLst/>
            <a:gdLst/>
            <a:ahLst/>
            <a:cxnLst/>
            <a:rect l="l" t="t" r="r" b="b"/>
            <a:pathLst>
              <a:path w="1458973" h="618240">
                <a:moveTo>
                  <a:pt x="1458973" y="0"/>
                </a:moveTo>
                <a:lnTo>
                  <a:pt x="0" y="0"/>
                </a:lnTo>
                <a:lnTo>
                  <a:pt x="0" y="618240"/>
                </a:lnTo>
                <a:lnTo>
                  <a:pt x="1458973" y="618240"/>
                </a:lnTo>
                <a:lnTo>
                  <a:pt x="1458973" y="0"/>
                </a:lnTo>
                <a:close/>
              </a:path>
            </a:pathLst>
          </a:custGeom>
          <a:blipFill>
            <a:blip r:embed="rId3"/>
            <a:stretch>
              <a:fillRect/>
            </a:stretch>
          </a:blipFill>
        </p:spPr>
      </p:sp>
      <p:sp>
        <p:nvSpPr>
          <p:cNvPr id="5" name="Freeform 5"/>
          <p:cNvSpPr/>
          <p:nvPr/>
        </p:nvSpPr>
        <p:spPr>
          <a:xfrm rot="605412">
            <a:off x="442726" y="-169867"/>
            <a:ext cx="5801907" cy="2763818"/>
          </a:xfrm>
          <a:custGeom>
            <a:avLst/>
            <a:gdLst/>
            <a:ahLst/>
            <a:cxnLst/>
            <a:rect l="l" t="t" r="r" b="b"/>
            <a:pathLst>
              <a:path w="5801907" h="2763818">
                <a:moveTo>
                  <a:pt x="0" y="0"/>
                </a:moveTo>
                <a:lnTo>
                  <a:pt x="5801907" y="0"/>
                </a:lnTo>
                <a:lnTo>
                  <a:pt x="5801907" y="2763818"/>
                </a:lnTo>
                <a:lnTo>
                  <a:pt x="0" y="2763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5536607" y="8584465"/>
            <a:ext cx="2264098" cy="2264098"/>
            <a:chOff x="0" y="0"/>
            <a:chExt cx="3018798" cy="3018798"/>
          </a:xfrm>
        </p:grpSpPr>
        <p:sp>
          <p:nvSpPr>
            <p:cNvPr id="7" name="Freeform 7"/>
            <p:cNvSpPr/>
            <p:nvPr/>
          </p:nvSpPr>
          <p:spPr>
            <a:xfrm rot="2700000">
              <a:off x="10110" y="874075"/>
              <a:ext cx="2998577" cy="1270647"/>
            </a:xfrm>
            <a:custGeom>
              <a:avLst/>
              <a:gdLst/>
              <a:ahLst/>
              <a:cxnLst/>
              <a:rect l="l" t="t" r="r" b="b"/>
              <a:pathLst>
                <a:path w="2998577" h="1270647">
                  <a:moveTo>
                    <a:pt x="0" y="0"/>
                  </a:moveTo>
                  <a:lnTo>
                    <a:pt x="2998578" y="0"/>
                  </a:lnTo>
                  <a:lnTo>
                    <a:pt x="2998578" y="1270647"/>
                  </a:lnTo>
                  <a:lnTo>
                    <a:pt x="0" y="1270647"/>
                  </a:lnTo>
                  <a:lnTo>
                    <a:pt x="0" y="0"/>
                  </a:lnTo>
                  <a:close/>
                </a:path>
              </a:pathLst>
            </a:custGeom>
            <a:blipFill>
              <a:blip r:embed="rId6"/>
              <a:stretch>
                <a:fillRect/>
              </a:stretch>
            </a:blipFill>
          </p:spPr>
        </p:sp>
        <p:sp>
          <p:nvSpPr>
            <p:cNvPr id="8" name="Freeform 8"/>
            <p:cNvSpPr/>
            <p:nvPr/>
          </p:nvSpPr>
          <p:spPr>
            <a:xfrm rot="5311956">
              <a:off x="1381061" y="875571"/>
              <a:ext cx="2194192" cy="929789"/>
            </a:xfrm>
            <a:custGeom>
              <a:avLst/>
              <a:gdLst/>
              <a:ahLst/>
              <a:cxnLst/>
              <a:rect l="l" t="t" r="r" b="b"/>
              <a:pathLst>
                <a:path w="2194192" h="929789">
                  <a:moveTo>
                    <a:pt x="0" y="0"/>
                  </a:moveTo>
                  <a:lnTo>
                    <a:pt x="2194192" y="0"/>
                  </a:lnTo>
                  <a:lnTo>
                    <a:pt x="2194192" y="929789"/>
                  </a:lnTo>
                  <a:lnTo>
                    <a:pt x="0" y="929789"/>
                  </a:lnTo>
                  <a:lnTo>
                    <a:pt x="0" y="0"/>
                  </a:lnTo>
                  <a:close/>
                </a:path>
              </a:pathLst>
            </a:custGeom>
            <a:blipFill>
              <a:blip r:embed="rId6"/>
              <a:stretch>
                <a:fillRect/>
              </a:stretch>
            </a:blipFill>
          </p:spPr>
        </p:sp>
      </p:grpSp>
      <p:grpSp>
        <p:nvGrpSpPr>
          <p:cNvPr id="9" name="Group 9"/>
          <p:cNvGrpSpPr/>
          <p:nvPr/>
        </p:nvGrpSpPr>
        <p:grpSpPr>
          <a:xfrm>
            <a:off x="2883509" y="2605318"/>
            <a:ext cx="12520982" cy="6652982"/>
            <a:chOff x="0" y="0"/>
            <a:chExt cx="3601961" cy="1913890"/>
          </a:xfrm>
        </p:grpSpPr>
        <p:sp>
          <p:nvSpPr>
            <p:cNvPr id="10" name="Freeform 10"/>
            <p:cNvSpPr/>
            <p:nvPr/>
          </p:nvSpPr>
          <p:spPr>
            <a:xfrm>
              <a:off x="0" y="0"/>
              <a:ext cx="3601962" cy="1913890"/>
            </a:xfrm>
            <a:custGeom>
              <a:avLst/>
              <a:gdLst/>
              <a:ahLst/>
              <a:cxnLst/>
              <a:rect l="l" t="t" r="r" b="b"/>
              <a:pathLst>
                <a:path w="3601962" h="1913890">
                  <a:moveTo>
                    <a:pt x="3477501" y="1913890"/>
                  </a:moveTo>
                  <a:lnTo>
                    <a:pt x="124460" y="1913890"/>
                  </a:lnTo>
                  <a:cubicBezTo>
                    <a:pt x="55880" y="1913890"/>
                    <a:pt x="0" y="1858010"/>
                    <a:pt x="0" y="1789430"/>
                  </a:cubicBezTo>
                  <a:lnTo>
                    <a:pt x="0" y="124460"/>
                  </a:lnTo>
                  <a:cubicBezTo>
                    <a:pt x="0" y="55880"/>
                    <a:pt x="55880" y="0"/>
                    <a:pt x="124460" y="0"/>
                  </a:cubicBezTo>
                  <a:lnTo>
                    <a:pt x="3477501" y="0"/>
                  </a:lnTo>
                  <a:cubicBezTo>
                    <a:pt x="3546081" y="0"/>
                    <a:pt x="3601962" y="55880"/>
                    <a:pt x="3601962" y="124460"/>
                  </a:cubicBezTo>
                  <a:lnTo>
                    <a:pt x="3601962" y="1789430"/>
                  </a:lnTo>
                  <a:cubicBezTo>
                    <a:pt x="3601962" y="1858010"/>
                    <a:pt x="3546081" y="1913890"/>
                    <a:pt x="3477501" y="1913890"/>
                  </a:cubicBezTo>
                  <a:close/>
                </a:path>
              </a:pathLst>
            </a:custGeom>
            <a:solidFill>
              <a:srgbClr val="FFFFFF"/>
            </a:solidFill>
          </p:spPr>
        </p:sp>
      </p:grpSp>
      <p:sp>
        <p:nvSpPr>
          <p:cNvPr id="11" name="Freeform 11"/>
          <p:cNvSpPr/>
          <p:nvPr/>
        </p:nvSpPr>
        <p:spPr>
          <a:xfrm rot="1382522">
            <a:off x="-366411" y="8777704"/>
            <a:ext cx="2174697" cy="2305842"/>
          </a:xfrm>
          <a:custGeom>
            <a:avLst/>
            <a:gdLst/>
            <a:ahLst/>
            <a:cxnLst/>
            <a:rect l="l" t="t" r="r" b="b"/>
            <a:pathLst>
              <a:path w="2174697" h="2305842">
                <a:moveTo>
                  <a:pt x="0" y="0"/>
                </a:moveTo>
                <a:lnTo>
                  <a:pt x="2174697" y="0"/>
                </a:lnTo>
                <a:lnTo>
                  <a:pt x="2174697" y="2305842"/>
                </a:lnTo>
                <a:lnTo>
                  <a:pt x="0" y="2305842"/>
                </a:lnTo>
                <a:lnTo>
                  <a:pt x="0" y="0"/>
                </a:lnTo>
                <a:close/>
              </a:path>
            </a:pathLst>
          </a:custGeom>
          <a:blipFill>
            <a:blip r:embed="rId7"/>
            <a:stretch>
              <a:fillRect/>
            </a:stretch>
          </a:blipFill>
        </p:spPr>
      </p:sp>
      <p:graphicFrame>
        <p:nvGraphicFramePr>
          <p:cNvPr id="12" name="Table 12"/>
          <p:cNvGraphicFramePr>
            <a:graphicFrameLocks noGrp="1"/>
          </p:cNvGraphicFramePr>
          <p:nvPr/>
        </p:nvGraphicFramePr>
        <p:xfrm>
          <a:off x="3238811" y="3066464"/>
          <a:ext cx="11810378" cy="5730690"/>
        </p:xfrm>
        <a:graphic>
          <a:graphicData uri="http://schemas.openxmlformats.org/drawingml/2006/table">
            <a:tbl>
              <a:tblPr/>
              <a:tblGrid>
                <a:gridCol w="6221362">
                  <a:extLst>
                    <a:ext uri="{9D8B030D-6E8A-4147-A177-3AD203B41FA5}">
                      <a16:colId xmlns:a16="http://schemas.microsoft.com/office/drawing/2014/main" val="20000"/>
                    </a:ext>
                  </a:extLst>
                </a:gridCol>
                <a:gridCol w="2794508">
                  <a:extLst>
                    <a:ext uri="{9D8B030D-6E8A-4147-A177-3AD203B41FA5}">
                      <a16:colId xmlns:a16="http://schemas.microsoft.com/office/drawing/2014/main" val="20001"/>
                    </a:ext>
                  </a:extLst>
                </a:gridCol>
                <a:gridCol w="2794508">
                  <a:extLst>
                    <a:ext uri="{9D8B030D-6E8A-4147-A177-3AD203B41FA5}">
                      <a16:colId xmlns:a16="http://schemas.microsoft.com/office/drawing/2014/main" val="20002"/>
                    </a:ext>
                  </a:extLst>
                </a:gridCol>
              </a:tblGrid>
              <a:tr h="716336">
                <a:tc>
                  <a:txBody>
                    <a:bodyPr/>
                    <a:lstStyle/>
                    <a:p>
                      <a:pPr algn="ctr">
                        <a:lnSpc>
                          <a:spcPts val="2519"/>
                        </a:lnSpc>
                        <a:defRPr/>
                      </a:pPr>
                      <a:r>
                        <a:rPr lang="en-US" sz="1799">
                          <a:solidFill>
                            <a:srgbClr val="000000"/>
                          </a:solidFill>
                          <a:latin typeface="Canva Sans"/>
                          <a:ea typeface="Canva Sans"/>
                          <a:cs typeface="Canva Sans"/>
                          <a:sym typeface="Canva Sans"/>
                        </a:rPr>
                        <a:t>Category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519"/>
                        </a:lnSpc>
                        <a:defRPr/>
                      </a:pPr>
                      <a:r>
                        <a:rPr lang="en-US" sz="1799">
                          <a:solidFill>
                            <a:srgbClr val="000000"/>
                          </a:solidFill>
                          <a:latin typeface="Canva Sans"/>
                          <a:ea typeface="Canva Sans"/>
                          <a:cs typeface="Canva Sans"/>
                          <a:sym typeface="Canva Sans"/>
                        </a:rPr>
                        <a:t>Budget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519"/>
                        </a:lnSpc>
                        <a:defRPr/>
                      </a:pPr>
                      <a:r>
                        <a:rPr lang="en-US" sz="1799">
                          <a:solidFill>
                            <a:srgbClr val="000000"/>
                          </a:solidFill>
                          <a:latin typeface="Canva Sans"/>
                          <a:ea typeface="Canva Sans"/>
                          <a:cs typeface="Canva Sans"/>
                          <a:sym typeface="Canva Sans"/>
                        </a:rPr>
                        <a:t>Percentage</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16336">
                <a:tc>
                  <a:txBody>
                    <a:bodyPr/>
                    <a:lstStyle/>
                    <a:p>
                      <a:pPr algn="ctr">
                        <a:lnSpc>
                          <a:spcPts val="2239"/>
                        </a:lnSpc>
                        <a:defRPr/>
                      </a:pPr>
                      <a:r>
                        <a:rPr lang="en-US" sz="1599">
                          <a:solidFill>
                            <a:srgbClr val="000000"/>
                          </a:solidFill>
                          <a:latin typeface="Canva Sans"/>
                          <a:ea typeface="Canva Sans"/>
                          <a:cs typeface="Canva Sans"/>
                          <a:sym typeface="Canva Sans"/>
                        </a:rPr>
                        <a:t>College Brand Ambassadors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$125,000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16.7%</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6336">
                <a:tc>
                  <a:txBody>
                    <a:bodyPr/>
                    <a:lstStyle/>
                    <a:p>
                      <a:pPr algn="ctr">
                        <a:lnSpc>
                          <a:spcPts val="2239"/>
                        </a:lnSpc>
                        <a:defRPr/>
                      </a:pPr>
                      <a:r>
                        <a:rPr lang="en-US" sz="1599">
                          <a:solidFill>
                            <a:srgbClr val="000000"/>
                          </a:solidFill>
                          <a:latin typeface="Canva Sans"/>
                          <a:ea typeface="Canva Sans"/>
                          <a:cs typeface="Canva Sans"/>
                          <a:sym typeface="Canva Sans"/>
                        </a:rPr>
                        <a:t>College Fest Sponsorships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$150,000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20.0%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16336">
                <a:tc>
                  <a:txBody>
                    <a:bodyPr/>
                    <a:lstStyle/>
                    <a:p>
                      <a:pPr algn="ctr">
                        <a:lnSpc>
                          <a:spcPts val="2239"/>
                        </a:lnSpc>
                        <a:defRPr/>
                      </a:pPr>
                      <a:r>
                        <a:rPr lang="en-US" sz="1599">
                          <a:solidFill>
                            <a:srgbClr val="000000"/>
                          </a:solidFill>
                          <a:latin typeface="Canva Sans"/>
                          <a:ea typeface="Canva Sans"/>
                          <a:cs typeface="Canva Sans"/>
                          <a:sym typeface="Canva Sans"/>
                        </a:rPr>
                        <a:t>Geo-Targeted Digital Campaigns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$200,000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26.7%</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16336">
                <a:tc>
                  <a:txBody>
                    <a:bodyPr/>
                    <a:lstStyle/>
                    <a:p>
                      <a:pPr algn="ctr">
                        <a:lnSpc>
                          <a:spcPts val="2239"/>
                        </a:lnSpc>
                        <a:defRPr/>
                      </a:pPr>
                      <a:r>
                        <a:rPr lang="en-US" sz="1599">
                          <a:solidFill>
                            <a:srgbClr val="000000"/>
                          </a:solidFill>
                          <a:latin typeface="Canva Sans"/>
                          <a:ea typeface="Canva Sans"/>
                          <a:cs typeface="Canva Sans"/>
                          <a:sym typeface="Canva Sans"/>
                        </a:rPr>
                        <a:t>Local Radio Ads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$75,000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10.0%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16336">
                <a:tc>
                  <a:txBody>
                    <a:bodyPr/>
                    <a:lstStyle/>
                    <a:p>
                      <a:pPr algn="ctr">
                        <a:lnSpc>
                          <a:spcPts val="2239"/>
                        </a:lnSpc>
                        <a:defRPr/>
                      </a:pPr>
                      <a:r>
                        <a:rPr lang="en-US" sz="1599">
                          <a:solidFill>
                            <a:srgbClr val="000000"/>
                          </a:solidFill>
                          <a:latin typeface="Canva Sans"/>
                          <a:ea typeface="Canva Sans"/>
                          <a:cs typeface="Canva Sans"/>
                          <a:sym typeface="Canva Sans"/>
                        </a:rPr>
                        <a:t>Sampling Events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$75,000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10.0%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16336">
                <a:tc>
                  <a:txBody>
                    <a:bodyPr/>
                    <a:lstStyle/>
                    <a:p>
                      <a:pPr algn="ctr">
                        <a:lnSpc>
                          <a:spcPts val="2239"/>
                        </a:lnSpc>
                        <a:defRPr/>
                      </a:pPr>
                      <a:r>
                        <a:rPr lang="en-US" sz="1599">
                          <a:solidFill>
                            <a:srgbClr val="000000"/>
                          </a:solidFill>
                          <a:latin typeface="Canva Sans"/>
                          <a:ea typeface="Canva Sans"/>
                          <a:cs typeface="Canva Sans"/>
                          <a:sym typeface="Canva Sans"/>
                        </a:rPr>
                        <a:t>Creative/Contingency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$25,000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3.3%</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16336">
                <a:tc>
                  <a:txBody>
                    <a:bodyPr/>
                    <a:lstStyle/>
                    <a:p>
                      <a:pPr algn="ctr">
                        <a:lnSpc>
                          <a:spcPts val="2239"/>
                        </a:lnSpc>
                        <a:defRPr/>
                      </a:pPr>
                      <a:r>
                        <a:rPr lang="en-US" sz="1599">
                          <a:solidFill>
                            <a:srgbClr val="000000"/>
                          </a:solidFill>
                          <a:latin typeface="Canva Sans"/>
                          <a:ea typeface="Canva Sans"/>
                          <a:cs typeface="Canva Sans"/>
                          <a:sym typeface="Canva Sans"/>
                        </a:rPr>
                        <a:t>Total</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$750,000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Canva Sans"/>
                          <a:ea typeface="Canva Sans"/>
                          <a:cs typeface="Canva Sans"/>
                          <a:sym typeface="Canva Sans"/>
                        </a:rPr>
                        <a:t>100%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3" name="TextBox 13"/>
          <p:cNvSpPr txBox="1"/>
          <p:nvPr/>
        </p:nvSpPr>
        <p:spPr>
          <a:xfrm>
            <a:off x="1313991" y="1078714"/>
            <a:ext cx="4463750" cy="828912"/>
          </a:xfrm>
          <a:prstGeom prst="rect">
            <a:avLst/>
          </a:prstGeom>
        </p:spPr>
        <p:txBody>
          <a:bodyPr lIns="0" tIns="0" rIns="0" bIns="0" rtlCol="0" anchor="t">
            <a:spAutoFit/>
          </a:bodyPr>
          <a:lstStyle/>
          <a:p>
            <a:pPr marL="0" lvl="0" indent="0" algn="l">
              <a:lnSpc>
                <a:spcPts val="5082"/>
              </a:lnSpc>
              <a:spcBef>
                <a:spcPct val="0"/>
              </a:spcBef>
            </a:pPr>
            <a:r>
              <a:rPr lang="en-US" sz="4200">
                <a:solidFill>
                  <a:srgbClr val="100F0D">
                    <a:alpha val="80000"/>
                  </a:srgbClr>
                </a:solidFill>
                <a:latin typeface="Canva Sans"/>
                <a:ea typeface="Canva Sans"/>
                <a:cs typeface="Canva Sans"/>
                <a:sym typeface="Canva Sans"/>
              </a:rPr>
              <a:t>Budget Break-Up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81643" y="-1278268"/>
            <a:ext cx="17124713" cy="12843535"/>
          </a:xfrm>
          <a:custGeom>
            <a:avLst/>
            <a:gdLst/>
            <a:ahLst/>
            <a:cxnLst/>
            <a:rect l="l" t="t" r="r" b="b"/>
            <a:pathLst>
              <a:path w="17124713" h="12843535">
                <a:moveTo>
                  <a:pt x="0" y="0"/>
                </a:moveTo>
                <a:lnTo>
                  <a:pt x="17124714" y="0"/>
                </a:lnTo>
                <a:lnTo>
                  <a:pt x="17124714" y="12843536"/>
                </a:lnTo>
                <a:lnTo>
                  <a:pt x="0" y="12843536"/>
                </a:lnTo>
                <a:lnTo>
                  <a:pt x="0" y="0"/>
                </a:lnTo>
                <a:close/>
              </a:path>
            </a:pathLst>
          </a:custGeom>
          <a:blipFill>
            <a:blip r:embed="rId2"/>
            <a:stretch>
              <a:fillRect/>
            </a:stretch>
          </a:blipFill>
        </p:spPr>
      </p:sp>
      <p:grpSp>
        <p:nvGrpSpPr>
          <p:cNvPr id="3" name="Group 3"/>
          <p:cNvGrpSpPr/>
          <p:nvPr/>
        </p:nvGrpSpPr>
        <p:grpSpPr>
          <a:xfrm>
            <a:off x="2464358" y="1649846"/>
            <a:ext cx="5296785" cy="1005455"/>
            <a:chOff x="0" y="0"/>
            <a:chExt cx="1395038" cy="264811"/>
          </a:xfrm>
        </p:grpSpPr>
        <p:sp>
          <p:nvSpPr>
            <p:cNvPr id="4" name="Freeform 4"/>
            <p:cNvSpPr/>
            <p:nvPr/>
          </p:nvSpPr>
          <p:spPr>
            <a:xfrm>
              <a:off x="0" y="0"/>
              <a:ext cx="1395038" cy="264811"/>
            </a:xfrm>
            <a:custGeom>
              <a:avLst/>
              <a:gdLst/>
              <a:ahLst/>
              <a:cxnLst/>
              <a:rect l="l" t="t" r="r" b="b"/>
              <a:pathLst>
                <a:path w="1395038" h="264811">
                  <a:moveTo>
                    <a:pt x="0" y="0"/>
                  </a:moveTo>
                  <a:lnTo>
                    <a:pt x="1395038" y="0"/>
                  </a:lnTo>
                  <a:lnTo>
                    <a:pt x="1395038" y="264811"/>
                  </a:lnTo>
                  <a:lnTo>
                    <a:pt x="0" y="264811"/>
                  </a:lnTo>
                  <a:close/>
                </a:path>
              </a:pathLst>
            </a:custGeom>
            <a:solidFill>
              <a:srgbClr val="FAFAFF"/>
            </a:solidFill>
          </p:spPr>
        </p:sp>
        <p:sp>
          <p:nvSpPr>
            <p:cNvPr id="5" name="TextBox 5"/>
            <p:cNvSpPr txBox="1"/>
            <p:nvPr/>
          </p:nvSpPr>
          <p:spPr>
            <a:xfrm>
              <a:off x="0" y="-190500"/>
              <a:ext cx="1395038" cy="455311"/>
            </a:xfrm>
            <a:prstGeom prst="rect">
              <a:avLst/>
            </a:prstGeom>
          </p:spPr>
          <p:txBody>
            <a:bodyPr lIns="50800" tIns="50800" rIns="50800" bIns="50800" rtlCol="0" anchor="ctr"/>
            <a:lstStyle/>
            <a:p>
              <a:pPr algn="ctr">
                <a:lnSpc>
                  <a:spcPts val="4999"/>
                </a:lnSpc>
              </a:pPr>
              <a:endParaRPr/>
            </a:p>
          </p:txBody>
        </p:sp>
      </p:grpSp>
      <p:sp>
        <p:nvSpPr>
          <p:cNvPr id="6" name="TextBox 6"/>
          <p:cNvSpPr txBox="1"/>
          <p:nvPr/>
        </p:nvSpPr>
        <p:spPr>
          <a:xfrm>
            <a:off x="5615226" y="1230746"/>
            <a:ext cx="7057549" cy="762000"/>
          </a:xfrm>
          <a:prstGeom prst="rect">
            <a:avLst/>
          </a:prstGeom>
        </p:spPr>
        <p:txBody>
          <a:bodyPr lIns="0" tIns="0" rIns="0" bIns="0" rtlCol="0" anchor="t">
            <a:spAutoFit/>
          </a:bodyPr>
          <a:lstStyle/>
          <a:p>
            <a:pPr marL="0" lvl="0" indent="0" algn="ctr">
              <a:lnSpc>
                <a:spcPts val="6299"/>
              </a:lnSpc>
              <a:spcBef>
                <a:spcPct val="0"/>
              </a:spcBef>
            </a:pPr>
            <a:r>
              <a:rPr lang="en-US" sz="4500" b="1">
                <a:solidFill>
                  <a:srgbClr val="000000"/>
                </a:solidFill>
                <a:latin typeface="Canva Sans Bold"/>
                <a:ea typeface="Canva Sans Bold"/>
                <a:cs typeface="Canva Sans Bold"/>
                <a:sym typeface="Canva Sans Bold"/>
              </a:rPr>
              <a:t>Implementation Timeline</a:t>
            </a:r>
          </a:p>
        </p:txBody>
      </p:sp>
      <p:sp>
        <p:nvSpPr>
          <p:cNvPr id="7" name="Freeform 7"/>
          <p:cNvSpPr/>
          <p:nvPr/>
        </p:nvSpPr>
        <p:spPr>
          <a:xfrm rot="1371872">
            <a:off x="16851876" y="7854091"/>
            <a:ext cx="3191385" cy="2808418"/>
          </a:xfrm>
          <a:custGeom>
            <a:avLst/>
            <a:gdLst/>
            <a:ahLst/>
            <a:cxnLst/>
            <a:rect l="l" t="t" r="r" b="b"/>
            <a:pathLst>
              <a:path w="3191385" h="2808418">
                <a:moveTo>
                  <a:pt x="0" y="0"/>
                </a:moveTo>
                <a:lnTo>
                  <a:pt x="3191384" y="0"/>
                </a:lnTo>
                <a:lnTo>
                  <a:pt x="3191384" y="2808418"/>
                </a:lnTo>
                <a:lnTo>
                  <a:pt x="0" y="2808418"/>
                </a:lnTo>
                <a:lnTo>
                  <a:pt x="0" y="0"/>
                </a:lnTo>
                <a:close/>
              </a:path>
            </a:pathLst>
          </a:custGeom>
          <a:blipFill>
            <a:blip r:embed="rId3"/>
            <a:stretch>
              <a:fillRect/>
            </a:stretch>
          </a:blipFill>
        </p:spPr>
      </p:sp>
      <p:grpSp>
        <p:nvGrpSpPr>
          <p:cNvPr id="8" name="Group 8"/>
          <p:cNvGrpSpPr/>
          <p:nvPr/>
        </p:nvGrpSpPr>
        <p:grpSpPr>
          <a:xfrm rot="10401711">
            <a:off x="-103349" y="-920859"/>
            <a:ext cx="2264098" cy="2264098"/>
            <a:chOff x="0" y="0"/>
            <a:chExt cx="3018798" cy="3018798"/>
          </a:xfrm>
        </p:grpSpPr>
        <p:sp>
          <p:nvSpPr>
            <p:cNvPr id="9" name="Freeform 9"/>
            <p:cNvSpPr/>
            <p:nvPr/>
          </p:nvSpPr>
          <p:spPr>
            <a:xfrm rot="2700000">
              <a:off x="10110" y="874075"/>
              <a:ext cx="2998577" cy="1270647"/>
            </a:xfrm>
            <a:custGeom>
              <a:avLst/>
              <a:gdLst/>
              <a:ahLst/>
              <a:cxnLst/>
              <a:rect l="l" t="t" r="r" b="b"/>
              <a:pathLst>
                <a:path w="2998577" h="1270647">
                  <a:moveTo>
                    <a:pt x="0" y="0"/>
                  </a:moveTo>
                  <a:lnTo>
                    <a:pt x="2998578" y="0"/>
                  </a:lnTo>
                  <a:lnTo>
                    <a:pt x="2998578" y="1270647"/>
                  </a:lnTo>
                  <a:lnTo>
                    <a:pt x="0" y="1270647"/>
                  </a:lnTo>
                  <a:lnTo>
                    <a:pt x="0" y="0"/>
                  </a:lnTo>
                  <a:close/>
                </a:path>
              </a:pathLst>
            </a:custGeom>
            <a:blipFill>
              <a:blip r:embed="rId4"/>
              <a:stretch>
                <a:fillRect/>
              </a:stretch>
            </a:blipFill>
          </p:spPr>
        </p:sp>
        <p:sp>
          <p:nvSpPr>
            <p:cNvPr id="10" name="Freeform 10"/>
            <p:cNvSpPr/>
            <p:nvPr/>
          </p:nvSpPr>
          <p:spPr>
            <a:xfrm rot="5311956">
              <a:off x="1381061" y="875571"/>
              <a:ext cx="2194192" cy="929789"/>
            </a:xfrm>
            <a:custGeom>
              <a:avLst/>
              <a:gdLst/>
              <a:ahLst/>
              <a:cxnLst/>
              <a:rect l="l" t="t" r="r" b="b"/>
              <a:pathLst>
                <a:path w="2194192" h="929789">
                  <a:moveTo>
                    <a:pt x="0" y="0"/>
                  </a:moveTo>
                  <a:lnTo>
                    <a:pt x="2194192" y="0"/>
                  </a:lnTo>
                  <a:lnTo>
                    <a:pt x="2194192" y="929789"/>
                  </a:lnTo>
                  <a:lnTo>
                    <a:pt x="0" y="929789"/>
                  </a:lnTo>
                  <a:lnTo>
                    <a:pt x="0" y="0"/>
                  </a:lnTo>
                  <a:close/>
                </a:path>
              </a:pathLst>
            </a:custGeom>
            <a:blipFill>
              <a:blip r:embed="rId4"/>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028700"/>
            <a:ext cx="3176638" cy="3176625"/>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r="-38888"/>
              </a:stretch>
            </a:blipFill>
          </p:spPr>
        </p:sp>
      </p:grpSp>
      <p:sp>
        <p:nvSpPr>
          <p:cNvPr id="4" name="Freeform 4"/>
          <p:cNvSpPr/>
          <p:nvPr/>
        </p:nvSpPr>
        <p:spPr>
          <a:xfrm rot="605412">
            <a:off x="6471778" y="-201838"/>
            <a:ext cx="5031155" cy="2396659"/>
          </a:xfrm>
          <a:custGeom>
            <a:avLst/>
            <a:gdLst/>
            <a:ahLst/>
            <a:cxnLst/>
            <a:rect l="l" t="t" r="r" b="b"/>
            <a:pathLst>
              <a:path w="5031155" h="2396659">
                <a:moveTo>
                  <a:pt x="0" y="0"/>
                </a:moveTo>
                <a:lnTo>
                  <a:pt x="5031155" y="0"/>
                </a:lnTo>
                <a:lnTo>
                  <a:pt x="5031155" y="2396659"/>
                </a:lnTo>
                <a:lnTo>
                  <a:pt x="0" y="23966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06757">
            <a:off x="15570480" y="301535"/>
            <a:ext cx="2729897" cy="1156794"/>
          </a:xfrm>
          <a:custGeom>
            <a:avLst/>
            <a:gdLst/>
            <a:ahLst/>
            <a:cxnLst/>
            <a:rect l="l" t="t" r="r" b="b"/>
            <a:pathLst>
              <a:path w="2729897" h="1156794">
                <a:moveTo>
                  <a:pt x="0" y="0"/>
                </a:moveTo>
                <a:lnTo>
                  <a:pt x="2729897" y="0"/>
                </a:lnTo>
                <a:lnTo>
                  <a:pt x="2729897" y="1156794"/>
                </a:lnTo>
                <a:lnTo>
                  <a:pt x="0" y="1156794"/>
                </a:lnTo>
                <a:lnTo>
                  <a:pt x="0" y="0"/>
                </a:lnTo>
                <a:close/>
              </a:path>
            </a:pathLst>
          </a:custGeom>
          <a:blipFill>
            <a:blip r:embed="rId5"/>
            <a:stretch>
              <a:fillRect/>
            </a:stretch>
          </a:blipFill>
        </p:spPr>
      </p:sp>
      <p:grpSp>
        <p:nvGrpSpPr>
          <p:cNvPr id="6" name="Group 6"/>
          <p:cNvGrpSpPr/>
          <p:nvPr/>
        </p:nvGrpSpPr>
        <p:grpSpPr>
          <a:xfrm>
            <a:off x="15941372" y="8989229"/>
            <a:ext cx="1859334" cy="1859334"/>
            <a:chOff x="0" y="0"/>
            <a:chExt cx="2479111" cy="2479111"/>
          </a:xfrm>
        </p:grpSpPr>
        <p:sp>
          <p:nvSpPr>
            <p:cNvPr id="7" name="Freeform 7"/>
            <p:cNvSpPr/>
            <p:nvPr/>
          </p:nvSpPr>
          <p:spPr>
            <a:xfrm rot="2700000">
              <a:off x="8303" y="717812"/>
              <a:ext cx="2462506" cy="1043487"/>
            </a:xfrm>
            <a:custGeom>
              <a:avLst/>
              <a:gdLst/>
              <a:ahLst/>
              <a:cxnLst/>
              <a:rect l="l" t="t" r="r" b="b"/>
              <a:pathLst>
                <a:path w="2462506" h="1043487">
                  <a:moveTo>
                    <a:pt x="0" y="0"/>
                  </a:moveTo>
                  <a:lnTo>
                    <a:pt x="2462506" y="0"/>
                  </a:lnTo>
                  <a:lnTo>
                    <a:pt x="2462506" y="1043487"/>
                  </a:lnTo>
                  <a:lnTo>
                    <a:pt x="0" y="1043487"/>
                  </a:lnTo>
                  <a:lnTo>
                    <a:pt x="0" y="0"/>
                  </a:lnTo>
                  <a:close/>
                </a:path>
              </a:pathLst>
            </a:custGeom>
            <a:blipFill>
              <a:blip r:embed="rId5"/>
              <a:stretch>
                <a:fillRect/>
              </a:stretch>
            </a:blipFill>
          </p:spPr>
        </p:sp>
        <p:sp>
          <p:nvSpPr>
            <p:cNvPr id="8" name="Freeform 8"/>
            <p:cNvSpPr/>
            <p:nvPr/>
          </p:nvSpPr>
          <p:spPr>
            <a:xfrm rot="5311956">
              <a:off x="1134162" y="719040"/>
              <a:ext cx="1801925" cy="763566"/>
            </a:xfrm>
            <a:custGeom>
              <a:avLst/>
              <a:gdLst/>
              <a:ahLst/>
              <a:cxnLst/>
              <a:rect l="l" t="t" r="r" b="b"/>
              <a:pathLst>
                <a:path w="1801925" h="763566">
                  <a:moveTo>
                    <a:pt x="0" y="0"/>
                  </a:moveTo>
                  <a:lnTo>
                    <a:pt x="1801925" y="0"/>
                  </a:lnTo>
                  <a:lnTo>
                    <a:pt x="1801925" y="763566"/>
                  </a:lnTo>
                  <a:lnTo>
                    <a:pt x="0" y="763566"/>
                  </a:lnTo>
                  <a:lnTo>
                    <a:pt x="0" y="0"/>
                  </a:lnTo>
                  <a:close/>
                </a:path>
              </a:pathLst>
            </a:custGeom>
            <a:blipFill>
              <a:blip r:embed="rId5"/>
              <a:stretch>
                <a:fillRect/>
              </a:stretch>
            </a:blipFill>
          </p:spPr>
        </p:sp>
      </p:grpSp>
      <p:sp>
        <p:nvSpPr>
          <p:cNvPr id="9" name="TextBox 9"/>
          <p:cNvSpPr txBox="1"/>
          <p:nvPr/>
        </p:nvSpPr>
        <p:spPr>
          <a:xfrm>
            <a:off x="7233457" y="815821"/>
            <a:ext cx="3821087" cy="905629"/>
          </a:xfrm>
          <a:prstGeom prst="rect">
            <a:avLst/>
          </a:prstGeom>
        </p:spPr>
        <p:txBody>
          <a:bodyPr lIns="0" tIns="0" rIns="0" bIns="0" rtlCol="0" anchor="t">
            <a:spAutoFit/>
          </a:bodyPr>
          <a:lstStyle/>
          <a:p>
            <a:pPr marL="0" lvl="0" indent="0" algn="l">
              <a:lnSpc>
                <a:spcPts val="6211"/>
              </a:lnSpc>
              <a:spcBef>
                <a:spcPct val="0"/>
              </a:spcBef>
            </a:pPr>
            <a:r>
              <a:rPr lang="en-US" sz="5133" b="1">
                <a:solidFill>
                  <a:srgbClr val="100F0D">
                    <a:alpha val="80000"/>
                  </a:srgbClr>
                </a:solidFill>
                <a:latin typeface="Canva Sans Bold"/>
                <a:ea typeface="Canva Sans Bold"/>
                <a:cs typeface="Canva Sans Bold"/>
                <a:sym typeface="Canva Sans Bold"/>
              </a:rPr>
              <a:t>KITCHENER</a:t>
            </a:r>
          </a:p>
        </p:txBody>
      </p:sp>
      <p:sp>
        <p:nvSpPr>
          <p:cNvPr id="10" name="TextBox 10"/>
          <p:cNvSpPr txBox="1"/>
          <p:nvPr/>
        </p:nvSpPr>
        <p:spPr>
          <a:xfrm>
            <a:off x="4205338" y="2531288"/>
            <a:ext cx="12730090" cy="6784975"/>
          </a:xfrm>
          <a:prstGeom prst="rect">
            <a:avLst/>
          </a:prstGeom>
        </p:spPr>
        <p:txBody>
          <a:bodyPr lIns="0" tIns="0" rIns="0" bIns="0" rtlCol="0" anchor="t">
            <a:spAutoFit/>
          </a:bodyPr>
          <a:lstStyle/>
          <a:p>
            <a:pPr marL="431801" lvl="1" indent="-215900" algn="l">
              <a:lnSpc>
                <a:spcPts val="3200"/>
              </a:lnSpc>
              <a:buFont typeface="Arial"/>
              <a:buChar char="•"/>
            </a:pPr>
            <a:r>
              <a:rPr lang="en-US" sz="2000">
                <a:solidFill>
                  <a:srgbClr val="FFFFFF"/>
                </a:solidFill>
                <a:latin typeface="Canva Sans"/>
                <a:ea typeface="Canva Sans"/>
                <a:cs typeface="Canva Sans"/>
                <a:sym typeface="Canva Sans"/>
              </a:rPr>
              <a:t>Population Growth: There is a new population moving into the area, especially because of the expansion of the tech industry and immigration.</a:t>
            </a:r>
          </a:p>
          <a:p>
            <a:pPr marL="431801" lvl="1" indent="-215900" algn="l">
              <a:lnSpc>
                <a:spcPts val="3200"/>
              </a:lnSpc>
              <a:buFont typeface="Arial"/>
              <a:buChar char="•"/>
            </a:pPr>
            <a:r>
              <a:rPr lang="en-US" sz="2000">
                <a:solidFill>
                  <a:srgbClr val="FFFFFF"/>
                </a:solidFill>
                <a:latin typeface="Canva Sans"/>
                <a:ea typeface="Canva Sans"/>
                <a:cs typeface="Canva Sans"/>
                <a:sym typeface="Canva Sans"/>
              </a:rPr>
              <a:t>Housing Market Stability: The average price for a home in Kitchener-Waterloo was $800,087 as of May 2024, down slightly, –0.8%, month over month, but stable overall.</a:t>
            </a:r>
          </a:p>
          <a:p>
            <a:pPr marL="431801" lvl="1" indent="-215900" algn="l">
              <a:lnSpc>
                <a:spcPts val="3200"/>
              </a:lnSpc>
              <a:buFont typeface="Arial"/>
              <a:buChar char="•"/>
            </a:pPr>
            <a:r>
              <a:rPr lang="en-US" sz="2000">
                <a:solidFill>
                  <a:srgbClr val="FFFFFF"/>
                </a:solidFill>
                <a:latin typeface="Canva Sans"/>
                <a:ea typeface="Canva Sans"/>
                <a:cs typeface="Canva Sans"/>
                <a:sym typeface="Canva Sans"/>
              </a:rPr>
              <a:t>Buyer's Market: Even with price stability, it's still a buyer's market as sales-to-new-listings ratio indicates balanced market conditions.</a:t>
            </a:r>
          </a:p>
          <a:p>
            <a:pPr marL="431801" lvl="1" indent="-215900" algn="l">
              <a:lnSpc>
                <a:spcPts val="3200"/>
              </a:lnSpc>
              <a:buFont typeface="Arial"/>
              <a:buChar char="•"/>
            </a:pPr>
            <a:r>
              <a:rPr lang="en-US" sz="2000">
                <a:solidFill>
                  <a:srgbClr val="FFFFFF"/>
                </a:solidFill>
                <a:latin typeface="Canva Sans"/>
                <a:ea typeface="Canva Sans"/>
                <a:cs typeface="Canva Sans"/>
                <a:sym typeface="Canva Sans"/>
              </a:rPr>
              <a:t>Kitchener has a relatively young population, with a median age of 38.9 years. This demographic aligns very well with White Claw's target demographic of Caucasians between the ages of 21-44 from affluent neighborhoods. Like many urban centers, the residents of Kitchener tend to be health-conscious.</a:t>
            </a:r>
          </a:p>
          <a:p>
            <a:pPr marL="431801" lvl="1" indent="-215900" algn="l">
              <a:lnSpc>
                <a:spcPts val="3200"/>
              </a:lnSpc>
              <a:buFont typeface="Arial"/>
              <a:buChar char="•"/>
            </a:pPr>
            <a:r>
              <a:rPr lang="en-US" sz="2000">
                <a:solidFill>
                  <a:srgbClr val="FFFFFF"/>
                </a:solidFill>
                <a:latin typeface="Canva Sans"/>
                <a:ea typeface="Canva Sans"/>
                <a:cs typeface="Canva Sans"/>
                <a:sym typeface="Canva Sans"/>
              </a:rPr>
              <a:t>Kitchener urban residents will most likely appreciate convenient, portable drinks fit for any social occasion. Kitchener has experienced economic growth, which indicates disposable income for specialty drinks.</a:t>
            </a:r>
          </a:p>
          <a:p>
            <a:pPr marL="431801" lvl="1" indent="-215900" algn="l">
              <a:lnSpc>
                <a:spcPts val="3200"/>
              </a:lnSpc>
              <a:buFont typeface="Arial"/>
              <a:buChar char="•"/>
            </a:pPr>
            <a:r>
              <a:rPr lang="en-US" sz="2000">
                <a:solidFill>
                  <a:srgbClr val="FFFFFF"/>
                </a:solidFill>
                <a:latin typeface="Canva Sans"/>
                <a:ea typeface="Canva Sans"/>
                <a:cs typeface="Canva Sans"/>
                <a:sym typeface="Canva Sans"/>
              </a:rPr>
              <a:t>New residents are moving into the area as the tech industry expands. The Kitchener-Waterloo market presents opportunities for White Claw Zero Alcohol Seltzer, as the product is in line with health-conscious trends and also aligns with urban lifestyle preferences, along with its economic stability.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426266" y="8965688"/>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TextBox 5"/>
          <p:cNvSpPr txBox="1"/>
          <p:nvPr/>
        </p:nvSpPr>
        <p:spPr>
          <a:xfrm>
            <a:off x="4669631" y="42168"/>
            <a:ext cx="8948738" cy="688975"/>
          </a:xfrm>
          <a:prstGeom prst="rect">
            <a:avLst/>
          </a:prstGeom>
        </p:spPr>
        <p:txBody>
          <a:bodyPr lIns="0" tIns="0" rIns="0" bIns="0" rtlCol="0" anchor="t">
            <a:spAutoFit/>
          </a:bodyPr>
          <a:lstStyle/>
          <a:p>
            <a:pPr algn="ctr">
              <a:lnSpc>
                <a:spcPts val="5600"/>
              </a:lnSpc>
              <a:spcBef>
                <a:spcPct val="0"/>
              </a:spcBef>
            </a:pPr>
            <a:r>
              <a:rPr lang="en-US" sz="4000" b="1">
                <a:solidFill>
                  <a:srgbClr val="FFFFFF"/>
                </a:solidFill>
                <a:latin typeface="Canva Sans Bold"/>
                <a:ea typeface="Canva Sans Bold"/>
                <a:cs typeface="Canva Sans Bold"/>
                <a:sym typeface="Canva Sans Bold"/>
              </a:rPr>
              <a:t>Metrics and Measurement Overview</a:t>
            </a:r>
          </a:p>
        </p:txBody>
      </p:sp>
      <p:sp>
        <p:nvSpPr>
          <p:cNvPr id="6" name="TextBox 6"/>
          <p:cNvSpPr txBox="1"/>
          <p:nvPr/>
        </p:nvSpPr>
        <p:spPr>
          <a:xfrm>
            <a:off x="1303258" y="1378079"/>
            <a:ext cx="6882289" cy="4225925"/>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Canva Sans Medium"/>
                <a:ea typeface="Canva Sans Medium"/>
                <a:cs typeface="Canva Sans Medium"/>
                <a:sym typeface="Canva Sans Medium"/>
              </a:rPr>
              <a:t> Digital Campaign Performance</a:t>
            </a:r>
          </a:p>
          <a:p>
            <a:pPr algn="ctr">
              <a:lnSpc>
                <a:spcPts val="2800"/>
              </a:lnSpc>
              <a:spcBef>
                <a:spcPct val="0"/>
              </a:spcBef>
            </a:pPr>
            <a:endParaRPr lang="en-US" sz="2000" b="1">
              <a:solidFill>
                <a:srgbClr val="FFFFFF"/>
              </a:solidFill>
              <a:latin typeface="Canva Sans Medium"/>
              <a:ea typeface="Canva Sans Medium"/>
              <a:cs typeface="Canva Sans Medium"/>
              <a:sym typeface="Canva Sans Medium"/>
            </a:endParaRPr>
          </a:p>
          <a:p>
            <a:pPr algn="just">
              <a:lnSpc>
                <a:spcPts val="2800"/>
              </a:lnSpc>
            </a:pPr>
            <a:r>
              <a:rPr lang="en-US" sz="2000" b="1">
                <a:solidFill>
                  <a:srgbClr val="FFFFFF"/>
                </a:solidFill>
                <a:latin typeface="Canva Sans Medium"/>
                <a:ea typeface="Canva Sans Medium"/>
                <a:cs typeface="Canva Sans Medium"/>
                <a:sym typeface="Canva Sans Medium"/>
              </a:rPr>
              <a:t>KPIs: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Engagement Rate: &gt;5% on Instagram and TikTok.</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Click-Through Rate (CTR): &gt;2%.</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Reach: 200,000 impressions per platform.</a:t>
            </a:r>
          </a:p>
          <a:p>
            <a:pPr algn="just">
              <a:lnSpc>
                <a:spcPts val="2800"/>
              </a:lnSpc>
            </a:pPr>
            <a:endParaRPr lang="en-US" sz="2000">
              <a:solidFill>
                <a:srgbClr val="FFFFFF"/>
              </a:solidFill>
              <a:latin typeface="Canva Sans"/>
              <a:ea typeface="Canva Sans"/>
              <a:cs typeface="Canva Sans"/>
              <a:sym typeface="Canva Sans"/>
            </a:endParaRPr>
          </a:p>
          <a:p>
            <a:pPr algn="just">
              <a:lnSpc>
                <a:spcPts val="2800"/>
              </a:lnSpc>
            </a:pPr>
            <a:r>
              <a:rPr lang="en-US" sz="2000" b="1">
                <a:solidFill>
                  <a:srgbClr val="FFFFFF"/>
                </a:solidFill>
                <a:latin typeface="Canva Sans Medium"/>
                <a:ea typeface="Canva Sans Medium"/>
                <a:cs typeface="Canva Sans Medium"/>
                <a:sym typeface="Canva Sans Medium"/>
              </a:rPr>
              <a:t>Tracking Tools: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Hootsuite for engagement and growth.</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Google Ads Manager for CTR and impressions.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TikTok Analytics for influencer content performance.</a:t>
            </a:r>
          </a:p>
          <a:p>
            <a:pPr algn="just">
              <a:lnSpc>
                <a:spcPts val="2800"/>
              </a:lnSpc>
            </a:pPr>
            <a:endParaRPr lang="en-US" sz="2000">
              <a:solidFill>
                <a:srgbClr val="FFFFFF"/>
              </a:solidFill>
              <a:latin typeface="Canva Sans"/>
              <a:ea typeface="Canva Sans"/>
              <a:cs typeface="Canva Sans"/>
              <a:sym typeface="Canva Sans"/>
            </a:endParaRPr>
          </a:p>
        </p:txBody>
      </p:sp>
      <p:sp>
        <p:nvSpPr>
          <p:cNvPr id="7" name="TextBox 7"/>
          <p:cNvSpPr txBox="1"/>
          <p:nvPr/>
        </p:nvSpPr>
        <p:spPr>
          <a:xfrm>
            <a:off x="9893141" y="1546225"/>
            <a:ext cx="7300912" cy="3521075"/>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Canva Sans Medium"/>
                <a:ea typeface="Canva Sans Medium"/>
                <a:cs typeface="Canva Sans Medium"/>
                <a:sym typeface="Canva Sans Medium"/>
              </a:rPr>
              <a:t>Event Success Metrics</a:t>
            </a:r>
          </a:p>
          <a:p>
            <a:pPr algn="ctr">
              <a:lnSpc>
                <a:spcPts val="2800"/>
              </a:lnSpc>
              <a:spcBef>
                <a:spcPct val="0"/>
              </a:spcBef>
            </a:pPr>
            <a:endParaRPr lang="en-US" sz="2000" b="1">
              <a:solidFill>
                <a:srgbClr val="FFFFFF"/>
              </a:solidFill>
              <a:latin typeface="Canva Sans Medium"/>
              <a:ea typeface="Canva Sans Medium"/>
              <a:cs typeface="Canva Sans Medium"/>
              <a:sym typeface="Canva Sans Medium"/>
            </a:endParaRPr>
          </a:p>
          <a:p>
            <a:pPr algn="just">
              <a:lnSpc>
                <a:spcPts val="2800"/>
              </a:lnSpc>
            </a:pPr>
            <a:r>
              <a:rPr lang="en-US" sz="2000" b="1">
                <a:solidFill>
                  <a:srgbClr val="FFFFFF"/>
                </a:solidFill>
                <a:latin typeface="Canva Sans Medium"/>
                <a:ea typeface="Canva Sans Medium"/>
                <a:cs typeface="Canva Sans Medium"/>
                <a:sym typeface="Canva Sans Medium"/>
              </a:rPr>
              <a:t>KPIs: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Attendance: &gt;1,000 participants per event.</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Product Trial Rate: 50% of attendees trying the product.</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Feedback: 80% of attendees complete surveys.</a:t>
            </a:r>
          </a:p>
          <a:p>
            <a:pPr algn="just">
              <a:lnSpc>
                <a:spcPts val="2800"/>
              </a:lnSpc>
            </a:pPr>
            <a:endParaRPr lang="en-US" sz="2000">
              <a:solidFill>
                <a:srgbClr val="FFFFFF"/>
              </a:solidFill>
              <a:latin typeface="Canva Sans"/>
              <a:ea typeface="Canva Sans"/>
              <a:cs typeface="Canva Sans"/>
              <a:sym typeface="Canva Sans"/>
            </a:endParaRPr>
          </a:p>
          <a:p>
            <a:pPr algn="just">
              <a:lnSpc>
                <a:spcPts val="2800"/>
              </a:lnSpc>
            </a:pPr>
            <a:r>
              <a:rPr lang="en-US" sz="2000" b="1">
                <a:solidFill>
                  <a:srgbClr val="FFFFFF"/>
                </a:solidFill>
                <a:latin typeface="Canva Sans Medium"/>
                <a:ea typeface="Canva Sans Medium"/>
                <a:cs typeface="Canva Sans Medium"/>
                <a:sym typeface="Canva Sans Medium"/>
              </a:rPr>
              <a:t>Tracking Tools: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Eventbrite for registrations.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Google Forms for survey feedback.</a:t>
            </a:r>
          </a:p>
        </p:txBody>
      </p:sp>
      <p:sp>
        <p:nvSpPr>
          <p:cNvPr id="8" name="TextBox 8"/>
          <p:cNvSpPr txBox="1"/>
          <p:nvPr/>
        </p:nvSpPr>
        <p:spPr>
          <a:xfrm>
            <a:off x="10032802" y="5798820"/>
            <a:ext cx="7097792" cy="4225925"/>
          </a:xfrm>
          <a:prstGeom prst="rect">
            <a:avLst/>
          </a:prstGeom>
        </p:spPr>
        <p:txBody>
          <a:bodyPr lIns="0" tIns="0" rIns="0" bIns="0" rtlCol="0" anchor="t">
            <a:spAutoFit/>
          </a:bodyPr>
          <a:lstStyle/>
          <a:p>
            <a:pPr algn="ctr">
              <a:lnSpc>
                <a:spcPts val="2800"/>
              </a:lnSpc>
            </a:pPr>
            <a:r>
              <a:rPr lang="en-US" sz="2000" b="1">
                <a:solidFill>
                  <a:srgbClr val="FFFFFF"/>
                </a:solidFill>
                <a:latin typeface="Canva Sans Medium"/>
                <a:ea typeface="Canva Sans Medium"/>
                <a:cs typeface="Canva Sans Medium"/>
                <a:sym typeface="Canva Sans Medium"/>
              </a:rPr>
              <a:t>Customer Retention</a:t>
            </a:r>
          </a:p>
          <a:p>
            <a:pPr algn="ctr">
              <a:lnSpc>
                <a:spcPts val="2800"/>
              </a:lnSpc>
              <a:spcBef>
                <a:spcPct val="0"/>
              </a:spcBef>
            </a:pPr>
            <a:endParaRPr lang="en-US" sz="2000" b="1">
              <a:solidFill>
                <a:srgbClr val="FFFFFF"/>
              </a:solidFill>
              <a:latin typeface="Canva Sans Medium"/>
              <a:ea typeface="Canva Sans Medium"/>
              <a:cs typeface="Canva Sans Medium"/>
              <a:sym typeface="Canva Sans Medium"/>
            </a:endParaRPr>
          </a:p>
          <a:p>
            <a:pPr algn="just">
              <a:lnSpc>
                <a:spcPts val="2800"/>
              </a:lnSpc>
            </a:pPr>
            <a:r>
              <a:rPr lang="en-US" sz="2000" b="1">
                <a:solidFill>
                  <a:srgbClr val="FFFFFF"/>
                </a:solidFill>
                <a:latin typeface="Canva Sans Medium"/>
                <a:ea typeface="Canva Sans Medium"/>
                <a:cs typeface="Canva Sans Medium"/>
                <a:sym typeface="Canva Sans Medium"/>
              </a:rPr>
              <a:t>KPIs: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Retention Rate: 25% of trial customers become repeat buyers.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Loyalty Program Signups: 10,000 customers in 3 months.</a:t>
            </a:r>
          </a:p>
          <a:p>
            <a:pPr algn="just">
              <a:lnSpc>
                <a:spcPts val="2800"/>
              </a:lnSpc>
            </a:pPr>
            <a:endParaRPr lang="en-US" sz="2000">
              <a:solidFill>
                <a:srgbClr val="FFFFFF"/>
              </a:solidFill>
              <a:latin typeface="Canva Sans"/>
              <a:ea typeface="Canva Sans"/>
              <a:cs typeface="Canva Sans"/>
              <a:sym typeface="Canva Sans"/>
            </a:endParaRPr>
          </a:p>
          <a:p>
            <a:pPr algn="just">
              <a:lnSpc>
                <a:spcPts val="2800"/>
              </a:lnSpc>
            </a:pPr>
            <a:r>
              <a:rPr lang="en-US" sz="2000" b="1">
                <a:solidFill>
                  <a:srgbClr val="FFFFFF"/>
                </a:solidFill>
                <a:latin typeface="Canva Sans Medium"/>
                <a:ea typeface="Canva Sans Medium"/>
                <a:cs typeface="Canva Sans Medium"/>
                <a:sym typeface="Canva Sans Medium"/>
              </a:rPr>
              <a:t>Tracking Tools: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Mailchimp for loyalty program engagement.</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CRM Software for repeat purchase analysis.</a:t>
            </a:r>
          </a:p>
          <a:p>
            <a:pPr algn="just">
              <a:lnSpc>
                <a:spcPts val="2800"/>
              </a:lnSpc>
            </a:pPr>
            <a:endParaRPr lang="en-US" sz="2000">
              <a:solidFill>
                <a:srgbClr val="FFFFFF"/>
              </a:solidFill>
              <a:latin typeface="Canva Sans"/>
              <a:ea typeface="Canva Sans"/>
              <a:cs typeface="Canva Sans"/>
              <a:sym typeface="Canva Sans"/>
            </a:endParaRPr>
          </a:p>
        </p:txBody>
      </p:sp>
      <p:sp>
        <p:nvSpPr>
          <p:cNvPr id="9" name="TextBox 9"/>
          <p:cNvSpPr txBox="1"/>
          <p:nvPr/>
        </p:nvSpPr>
        <p:spPr>
          <a:xfrm>
            <a:off x="1357015" y="5798820"/>
            <a:ext cx="6774775" cy="4225925"/>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Canva Sans Medium"/>
                <a:ea typeface="Canva Sans Medium"/>
                <a:cs typeface="Canva Sans Medium"/>
                <a:sym typeface="Canva Sans Medium"/>
              </a:rPr>
              <a:t>Revenue and Market Share Goals</a:t>
            </a:r>
          </a:p>
          <a:p>
            <a:pPr algn="ctr">
              <a:lnSpc>
                <a:spcPts val="2800"/>
              </a:lnSpc>
              <a:spcBef>
                <a:spcPct val="0"/>
              </a:spcBef>
            </a:pPr>
            <a:endParaRPr lang="en-US" sz="2000" b="1">
              <a:solidFill>
                <a:srgbClr val="FFFFFF"/>
              </a:solidFill>
              <a:latin typeface="Canva Sans Medium"/>
              <a:ea typeface="Canva Sans Medium"/>
              <a:cs typeface="Canva Sans Medium"/>
              <a:sym typeface="Canva Sans Medium"/>
            </a:endParaRPr>
          </a:p>
          <a:p>
            <a:pPr algn="just">
              <a:lnSpc>
                <a:spcPts val="2800"/>
              </a:lnSpc>
            </a:pPr>
            <a:r>
              <a:rPr lang="en-US" sz="2000" b="1">
                <a:solidFill>
                  <a:srgbClr val="FFFFFF"/>
                </a:solidFill>
                <a:latin typeface="Canva Sans Medium"/>
                <a:ea typeface="Canva Sans Medium"/>
                <a:cs typeface="Canva Sans Medium"/>
                <a:sym typeface="Canva Sans Medium"/>
              </a:rPr>
              <a:t>KPIs: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Revenue Target: $500,000 in sales within 12 months.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Market Share: 10% of the non-alcoholic beverage market in Kitchener</a:t>
            </a:r>
            <a:r>
              <a:rPr lang="en-US" sz="2000" b="1">
                <a:solidFill>
                  <a:srgbClr val="FFFFFF"/>
                </a:solidFill>
                <a:latin typeface="Canva Sans Medium"/>
                <a:ea typeface="Canva Sans Medium"/>
                <a:cs typeface="Canva Sans Medium"/>
                <a:sym typeface="Canva Sans Medium"/>
              </a:rPr>
              <a:t>.</a:t>
            </a:r>
          </a:p>
          <a:p>
            <a:pPr algn="just">
              <a:lnSpc>
                <a:spcPts val="2800"/>
              </a:lnSpc>
            </a:pPr>
            <a:endParaRPr lang="en-US" sz="2000" b="1">
              <a:solidFill>
                <a:srgbClr val="FFFFFF"/>
              </a:solidFill>
              <a:latin typeface="Canva Sans Medium"/>
              <a:ea typeface="Canva Sans Medium"/>
              <a:cs typeface="Canva Sans Medium"/>
              <a:sym typeface="Canva Sans Medium"/>
            </a:endParaRPr>
          </a:p>
          <a:p>
            <a:pPr algn="just">
              <a:lnSpc>
                <a:spcPts val="2800"/>
              </a:lnSpc>
            </a:pPr>
            <a:r>
              <a:rPr lang="en-US" sz="2000" b="1">
                <a:solidFill>
                  <a:srgbClr val="FFFFFF"/>
                </a:solidFill>
                <a:latin typeface="Canva Sans Medium"/>
                <a:ea typeface="Canva Sans Medium"/>
                <a:cs typeface="Canva Sans Medium"/>
                <a:sym typeface="Canva Sans Medium"/>
              </a:rPr>
              <a:t>Tracking Tools:</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POS Systems for real-time sales tracking.</a:t>
            </a:r>
          </a:p>
          <a:p>
            <a:pPr marL="431801" lvl="1" indent="-215900" algn="just">
              <a:lnSpc>
                <a:spcPts val="2800"/>
              </a:lnSpc>
              <a:buFont typeface="Arial"/>
              <a:buChar char="•"/>
            </a:pPr>
            <a:r>
              <a:rPr lang="en-US" sz="2000">
                <a:solidFill>
                  <a:srgbClr val="FFFFFF"/>
                </a:solidFill>
                <a:latin typeface="Canva Sans"/>
                <a:ea typeface="Canva Sans"/>
                <a:cs typeface="Canva Sans"/>
                <a:sym typeface="Canva Sans"/>
              </a:rPr>
              <a:t>Salesforce/HubSpot for detailed sales reporting.</a:t>
            </a:r>
          </a:p>
          <a:p>
            <a:pPr algn="just">
              <a:lnSpc>
                <a:spcPts val="2800"/>
              </a:lnSpc>
            </a:pPr>
            <a:endParaRPr lang="en-US" sz="2000">
              <a:solidFill>
                <a:srgbClr val="FFFFFF"/>
              </a:solidFill>
              <a:latin typeface="Canva Sans"/>
              <a:ea typeface="Canva Sans"/>
              <a:cs typeface="Canva Sans"/>
              <a:sym typeface="Canva Sans"/>
            </a:endParaRPr>
          </a:p>
        </p:txBody>
      </p:sp>
      <p:sp>
        <p:nvSpPr>
          <p:cNvPr id="10" name="Freeform 10"/>
          <p:cNvSpPr/>
          <p:nvPr/>
        </p:nvSpPr>
        <p:spPr>
          <a:xfrm rot="1382522">
            <a:off x="-704379" y="9134079"/>
            <a:ext cx="2174697" cy="2305842"/>
          </a:xfrm>
          <a:custGeom>
            <a:avLst/>
            <a:gdLst/>
            <a:ahLst/>
            <a:cxnLst/>
            <a:rect l="l" t="t" r="r" b="b"/>
            <a:pathLst>
              <a:path w="2174697" h="2305842">
                <a:moveTo>
                  <a:pt x="0" y="0"/>
                </a:moveTo>
                <a:lnTo>
                  <a:pt x="2174697" y="0"/>
                </a:lnTo>
                <a:lnTo>
                  <a:pt x="2174697" y="2305842"/>
                </a:lnTo>
                <a:lnTo>
                  <a:pt x="0" y="2305842"/>
                </a:lnTo>
                <a:lnTo>
                  <a:pt x="0" y="0"/>
                </a:lnTo>
                <a:close/>
              </a:path>
            </a:pathLst>
          </a:custGeom>
          <a:blipFill>
            <a:blip r:embed="rId3"/>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300561" y="85358"/>
            <a:ext cx="11686877" cy="596899"/>
          </a:xfrm>
          <a:prstGeom prst="rect">
            <a:avLst/>
          </a:prstGeom>
        </p:spPr>
        <p:txBody>
          <a:bodyPr lIns="0" tIns="0" rIns="0" bIns="0" rtlCol="0" anchor="t">
            <a:spAutoFit/>
          </a:bodyPr>
          <a:lstStyle/>
          <a:p>
            <a:pPr algn="ctr">
              <a:lnSpc>
                <a:spcPts val="4900"/>
              </a:lnSpc>
              <a:spcBef>
                <a:spcPct val="0"/>
              </a:spcBef>
            </a:pPr>
            <a:r>
              <a:rPr lang="en-US" sz="3500" b="1">
                <a:solidFill>
                  <a:srgbClr val="FFFFFF"/>
                </a:solidFill>
                <a:latin typeface="Canva Sans Medium"/>
                <a:ea typeface="Canva Sans Medium"/>
                <a:cs typeface="Canva Sans Medium"/>
                <a:sym typeface="Canva Sans Medium"/>
              </a:rPr>
              <a:t>Strategic Partnerships and Cause Marketing Initiatives</a:t>
            </a:r>
          </a:p>
        </p:txBody>
      </p:sp>
      <p:sp>
        <p:nvSpPr>
          <p:cNvPr id="3" name="TextBox 3"/>
          <p:cNvSpPr txBox="1"/>
          <p:nvPr/>
        </p:nvSpPr>
        <p:spPr>
          <a:xfrm>
            <a:off x="866254" y="971550"/>
            <a:ext cx="2887117" cy="464820"/>
          </a:xfrm>
          <a:prstGeom prst="rect">
            <a:avLst/>
          </a:prstGeom>
        </p:spPr>
        <p:txBody>
          <a:bodyPr lIns="0" tIns="0" rIns="0" bIns="0" rtlCol="0" anchor="t">
            <a:spAutoFit/>
          </a:bodyPr>
          <a:lstStyle/>
          <a:p>
            <a:pPr marL="0" lvl="0" indent="0" algn="ctr">
              <a:lnSpc>
                <a:spcPts val="3779"/>
              </a:lnSpc>
              <a:spcBef>
                <a:spcPct val="0"/>
              </a:spcBef>
            </a:pPr>
            <a:r>
              <a:rPr lang="en-US" sz="2699" b="1">
                <a:solidFill>
                  <a:srgbClr val="FFFFFF"/>
                </a:solidFill>
                <a:latin typeface="Canva Sans Bold"/>
                <a:ea typeface="Canva Sans Bold"/>
                <a:cs typeface="Canva Sans Bold"/>
                <a:sym typeface="Canva Sans Bold"/>
              </a:rPr>
              <a:t>C</a:t>
            </a:r>
            <a:r>
              <a:rPr lang="en-US" sz="2699" b="1" u="none" strike="noStrike">
                <a:solidFill>
                  <a:srgbClr val="FFFFFF"/>
                </a:solidFill>
                <a:latin typeface="Canva Sans Bold"/>
                <a:ea typeface="Canva Sans Bold"/>
                <a:cs typeface="Canva Sans Bold"/>
                <a:sym typeface="Canva Sans Bold"/>
              </a:rPr>
              <a:t>ause Marketing:</a:t>
            </a:r>
          </a:p>
        </p:txBody>
      </p:sp>
      <p:sp>
        <p:nvSpPr>
          <p:cNvPr id="4" name="TextBox 4"/>
          <p:cNvSpPr txBox="1"/>
          <p:nvPr/>
        </p:nvSpPr>
        <p:spPr>
          <a:xfrm>
            <a:off x="2081480" y="2144713"/>
            <a:ext cx="6188571" cy="1779270"/>
          </a:xfrm>
          <a:prstGeom prst="rect">
            <a:avLst/>
          </a:prstGeom>
        </p:spPr>
        <p:txBody>
          <a:bodyPr lIns="0" tIns="0" rIns="0" bIns="0" rtlCol="0" anchor="t">
            <a:spAutoFit/>
          </a:bodyPr>
          <a:lstStyle/>
          <a:p>
            <a:pPr algn="ctr">
              <a:lnSpc>
                <a:spcPts val="3600"/>
              </a:lnSpc>
            </a:pPr>
            <a:r>
              <a:rPr lang="en-US" sz="1800" b="1">
                <a:solidFill>
                  <a:srgbClr val="FFFFFF"/>
                </a:solidFill>
                <a:latin typeface="Canva Sans Bold"/>
                <a:ea typeface="Canva Sans Bold"/>
                <a:cs typeface="Canva Sans Bold"/>
                <a:sym typeface="Canva Sans Bold"/>
              </a:rPr>
              <a:t>Sustainability Initiatives:</a:t>
            </a:r>
          </a:p>
          <a:p>
            <a:pPr marL="388620" lvl="1" indent="-194310" algn="just">
              <a:lnSpc>
                <a:spcPts val="3600"/>
              </a:lnSpc>
              <a:buFont typeface="Arial"/>
              <a:buChar char="•"/>
            </a:pPr>
            <a:r>
              <a:rPr lang="en-US" sz="1800">
                <a:solidFill>
                  <a:srgbClr val="FFFFFF"/>
                </a:solidFill>
                <a:latin typeface="Canva Sans"/>
                <a:ea typeface="Canva Sans"/>
                <a:cs typeface="Canva Sans"/>
                <a:sym typeface="Canva Sans"/>
              </a:rPr>
              <a:t>Eco-friendly packaging with QR codes for awareness.</a:t>
            </a:r>
          </a:p>
          <a:p>
            <a:pPr marL="388620" lvl="1" indent="-194310" algn="just">
              <a:lnSpc>
                <a:spcPts val="3600"/>
              </a:lnSpc>
              <a:buFont typeface="Arial"/>
              <a:buChar char="•"/>
            </a:pPr>
            <a:r>
              <a:rPr lang="en-US" sz="1800">
                <a:solidFill>
                  <a:srgbClr val="FFFFFF"/>
                </a:solidFill>
                <a:latin typeface="Canva Sans"/>
                <a:ea typeface="Canva Sans"/>
                <a:cs typeface="Canva Sans"/>
                <a:sym typeface="Canva Sans"/>
              </a:rPr>
              <a:t>Community clean-up drives with free samples.</a:t>
            </a:r>
          </a:p>
          <a:p>
            <a:pPr marL="388620" lvl="1" indent="-194310" algn="just">
              <a:lnSpc>
                <a:spcPts val="3600"/>
              </a:lnSpc>
              <a:buFont typeface="Arial"/>
              <a:buChar char="•"/>
            </a:pPr>
            <a:r>
              <a:rPr lang="en-US" sz="1800">
                <a:solidFill>
                  <a:srgbClr val="FFFFFF"/>
                </a:solidFill>
                <a:latin typeface="Canva Sans"/>
                <a:ea typeface="Canva Sans"/>
                <a:cs typeface="Canva Sans"/>
                <a:sym typeface="Canva Sans"/>
              </a:rPr>
              <a:t>Carbon footprint offset programs.</a:t>
            </a:r>
          </a:p>
        </p:txBody>
      </p:sp>
      <p:sp>
        <p:nvSpPr>
          <p:cNvPr id="5" name="TextBox 5"/>
          <p:cNvSpPr txBox="1"/>
          <p:nvPr/>
        </p:nvSpPr>
        <p:spPr>
          <a:xfrm>
            <a:off x="11015439" y="2373313"/>
            <a:ext cx="5732115" cy="1322070"/>
          </a:xfrm>
          <a:prstGeom prst="rect">
            <a:avLst/>
          </a:prstGeom>
        </p:spPr>
        <p:txBody>
          <a:bodyPr lIns="0" tIns="0" rIns="0" bIns="0" rtlCol="0" anchor="t">
            <a:spAutoFit/>
          </a:bodyPr>
          <a:lstStyle/>
          <a:p>
            <a:pPr algn="ctr">
              <a:lnSpc>
                <a:spcPts val="3600"/>
              </a:lnSpc>
            </a:pPr>
            <a:r>
              <a:rPr lang="en-US" sz="1800" b="1">
                <a:solidFill>
                  <a:srgbClr val="FFFFFF"/>
                </a:solidFill>
                <a:latin typeface="Canva Sans Bold"/>
                <a:ea typeface="Canva Sans Bold"/>
                <a:cs typeface="Canva Sans Bold"/>
                <a:sym typeface="Canva Sans Bold"/>
              </a:rPr>
              <a:t>Health Collaborations:</a:t>
            </a:r>
          </a:p>
          <a:p>
            <a:pPr marL="388620" lvl="1" indent="-194310" algn="just">
              <a:lnSpc>
                <a:spcPts val="3600"/>
              </a:lnSpc>
              <a:buFont typeface="Arial"/>
              <a:buChar char="•"/>
            </a:pPr>
            <a:r>
              <a:rPr lang="en-US" sz="1800">
                <a:solidFill>
                  <a:srgbClr val="FFFFFF"/>
                </a:solidFill>
                <a:latin typeface="Canva Sans"/>
                <a:ea typeface="Canva Sans"/>
                <a:cs typeface="Canva Sans"/>
                <a:sym typeface="Canva Sans"/>
              </a:rPr>
              <a:t>30-day fitness challenges with branded rewards.</a:t>
            </a:r>
          </a:p>
          <a:p>
            <a:pPr marL="388620" lvl="1" indent="-194310" algn="just">
              <a:lnSpc>
                <a:spcPts val="3600"/>
              </a:lnSpc>
              <a:buFont typeface="Arial"/>
              <a:buChar char="•"/>
            </a:pPr>
            <a:r>
              <a:rPr lang="en-US" sz="1800">
                <a:solidFill>
                  <a:srgbClr val="FFFFFF"/>
                </a:solidFill>
                <a:latin typeface="Canva Sans"/>
                <a:ea typeface="Canva Sans"/>
                <a:cs typeface="Canva Sans"/>
                <a:sym typeface="Canva Sans"/>
              </a:rPr>
              <a:t>Hydration zones at fitness events.</a:t>
            </a:r>
          </a:p>
        </p:txBody>
      </p:sp>
      <p:sp>
        <p:nvSpPr>
          <p:cNvPr id="6" name="TextBox 6"/>
          <p:cNvSpPr txBox="1"/>
          <p:nvPr/>
        </p:nvSpPr>
        <p:spPr>
          <a:xfrm>
            <a:off x="1197024" y="5957570"/>
            <a:ext cx="3296841" cy="565150"/>
          </a:xfrm>
          <a:prstGeom prst="rect">
            <a:avLst/>
          </a:prstGeom>
        </p:spPr>
        <p:txBody>
          <a:bodyPr lIns="0" tIns="0" rIns="0" bIns="0" rtlCol="0" anchor="t">
            <a:spAutoFit/>
          </a:bodyPr>
          <a:lstStyle/>
          <a:p>
            <a:pPr algn="ctr">
              <a:lnSpc>
                <a:spcPts val="4999"/>
              </a:lnSpc>
            </a:pPr>
            <a:r>
              <a:rPr lang="en-US" sz="2499" b="1">
                <a:solidFill>
                  <a:srgbClr val="FFFFFF"/>
                </a:solidFill>
                <a:latin typeface="Canva Sans Bold"/>
                <a:ea typeface="Canva Sans Bold"/>
                <a:cs typeface="Canva Sans Bold"/>
                <a:sym typeface="Canva Sans Bold"/>
              </a:rPr>
              <a:t>Local Collaborations:</a:t>
            </a:r>
          </a:p>
        </p:txBody>
      </p:sp>
      <p:sp>
        <p:nvSpPr>
          <p:cNvPr id="7" name="TextBox 7"/>
          <p:cNvSpPr txBox="1"/>
          <p:nvPr/>
        </p:nvSpPr>
        <p:spPr>
          <a:xfrm>
            <a:off x="956786" y="6607175"/>
            <a:ext cx="8372475" cy="1322070"/>
          </a:xfrm>
          <a:prstGeom prst="rect">
            <a:avLst/>
          </a:prstGeom>
        </p:spPr>
        <p:txBody>
          <a:bodyPr lIns="0" tIns="0" rIns="0" bIns="0" rtlCol="0" anchor="t">
            <a:spAutoFit/>
          </a:bodyPr>
          <a:lstStyle/>
          <a:p>
            <a:pPr algn="ctr">
              <a:lnSpc>
                <a:spcPts val="3600"/>
              </a:lnSpc>
            </a:pPr>
            <a:r>
              <a:rPr lang="en-US" sz="1800" b="1">
                <a:solidFill>
                  <a:srgbClr val="FFFFFF"/>
                </a:solidFill>
                <a:latin typeface="Canva Sans Bold"/>
                <a:ea typeface="Canva Sans Bold"/>
                <a:cs typeface="Canva Sans Bold"/>
                <a:sym typeface="Canva Sans Bold"/>
              </a:rPr>
              <a:t>Events:</a:t>
            </a:r>
          </a:p>
          <a:p>
            <a:pPr marL="388620" lvl="1" indent="-194310" algn="just">
              <a:lnSpc>
                <a:spcPts val="3600"/>
              </a:lnSpc>
              <a:buFont typeface="Arial"/>
              <a:buChar char="•"/>
            </a:pPr>
            <a:r>
              <a:rPr lang="en-US" sz="1800">
                <a:solidFill>
                  <a:srgbClr val="FFFFFF"/>
                </a:solidFill>
                <a:latin typeface="Canva Sans"/>
                <a:ea typeface="Canva Sans"/>
                <a:cs typeface="Canva Sans"/>
                <a:sym typeface="Canva Sans"/>
              </a:rPr>
              <a:t>Sponsor college fests (Conestoga College) and wellness expos.</a:t>
            </a:r>
          </a:p>
          <a:p>
            <a:pPr marL="388620" lvl="1" indent="-194310" algn="just">
              <a:lnSpc>
                <a:spcPts val="3600"/>
              </a:lnSpc>
              <a:buFont typeface="Arial"/>
              <a:buChar char="•"/>
            </a:pPr>
            <a:r>
              <a:rPr lang="en-US" sz="1800">
                <a:solidFill>
                  <a:srgbClr val="FFFFFF"/>
                </a:solidFill>
                <a:latin typeface="Canva Sans"/>
                <a:ea typeface="Canva Sans"/>
                <a:cs typeface="Canva Sans"/>
                <a:sym typeface="Canva Sans"/>
              </a:rPr>
              <a:t>Host hydration stations and sampling booths.</a:t>
            </a:r>
          </a:p>
        </p:txBody>
      </p:sp>
      <p:sp>
        <p:nvSpPr>
          <p:cNvPr id="8" name="TextBox 8"/>
          <p:cNvSpPr txBox="1"/>
          <p:nvPr/>
        </p:nvSpPr>
        <p:spPr>
          <a:xfrm>
            <a:off x="10484570" y="6524332"/>
            <a:ext cx="7255291" cy="1322070"/>
          </a:xfrm>
          <a:prstGeom prst="rect">
            <a:avLst/>
          </a:prstGeom>
        </p:spPr>
        <p:txBody>
          <a:bodyPr lIns="0" tIns="0" rIns="0" bIns="0" rtlCol="0" anchor="t">
            <a:spAutoFit/>
          </a:bodyPr>
          <a:lstStyle/>
          <a:p>
            <a:pPr algn="ctr">
              <a:lnSpc>
                <a:spcPts val="3600"/>
              </a:lnSpc>
            </a:pPr>
            <a:r>
              <a:rPr lang="en-US" sz="1800" b="1">
                <a:solidFill>
                  <a:srgbClr val="FFFFFF"/>
                </a:solidFill>
                <a:latin typeface="Canva Sans Bold"/>
                <a:ea typeface="Canva Sans Bold"/>
                <a:cs typeface="Canva Sans Bold"/>
                <a:sym typeface="Canva Sans Bold"/>
              </a:rPr>
              <a:t>Strategic Partnerships:</a:t>
            </a:r>
          </a:p>
          <a:p>
            <a:pPr marL="388620" lvl="1" indent="-194310" algn="just">
              <a:lnSpc>
                <a:spcPts val="3600"/>
              </a:lnSpc>
              <a:buFont typeface="Arial"/>
              <a:buChar char="•"/>
            </a:pPr>
            <a:r>
              <a:rPr lang="en-US" sz="1800">
                <a:solidFill>
                  <a:srgbClr val="FFFFFF"/>
                </a:solidFill>
                <a:latin typeface="Canva Sans"/>
                <a:ea typeface="Canva Sans"/>
                <a:cs typeface="Canva Sans"/>
                <a:sym typeface="Canva Sans"/>
              </a:rPr>
              <a:t>Partner with GoodLife Fitness for fitness events.</a:t>
            </a:r>
          </a:p>
          <a:p>
            <a:pPr marL="388620" lvl="1" indent="-194310" algn="just">
              <a:lnSpc>
                <a:spcPts val="3600"/>
              </a:lnSpc>
              <a:buFont typeface="Arial"/>
              <a:buChar char="•"/>
            </a:pPr>
            <a:r>
              <a:rPr lang="en-US" sz="1800">
                <a:solidFill>
                  <a:srgbClr val="FFFFFF"/>
                </a:solidFill>
                <a:latin typeface="Canva Sans"/>
                <a:ea typeface="Canva Sans"/>
                <a:cs typeface="Canva Sans"/>
                <a:sym typeface="Canva Sans"/>
              </a:rPr>
              <a:t>Collaborate with health-focused influencers and local cafes.</a:t>
            </a:r>
          </a:p>
        </p:txBody>
      </p:sp>
      <p:sp>
        <p:nvSpPr>
          <p:cNvPr id="9" name="Freeform 9"/>
          <p:cNvSpPr/>
          <p:nvPr/>
        </p:nvSpPr>
        <p:spPr>
          <a:xfrm rot="-3315379" flipV="1">
            <a:off x="-531133" y="8349508"/>
            <a:ext cx="2763083" cy="2939450"/>
          </a:xfrm>
          <a:custGeom>
            <a:avLst/>
            <a:gdLst/>
            <a:ahLst/>
            <a:cxnLst/>
            <a:rect l="l" t="t" r="r" b="b"/>
            <a:pathLst>
              <a:path w="2763083" h="2939450">
                <a:moveTo>
                  <a:pt x="0" y="2939449"/>
                </a:moveTo>
                <a:lnTo>
                  <a:pt x="2763082" y="2939449"/>
                </a:lnTo>
                <a:lnTo>
                  <a:pt x="2763082" y="0"/>
                </a:lnTo>
                <a:lnTo>
                  <a:pt x="0" y="0"/>
                </a:lnTo>
                <a:lnTo>
                  <a:pt x="0" y="2939449"/>
                </a:lnTo>
                <a:close/>
              </a:path>
            </a:pathLst>
          </a:custGeom>
          <a:blipFill>
            <a:blip r:embed="rId2"/>
            <a:stretch>
              <a:fillRect/>
            </a:stretch>
          </a:blipFill>
        </p:spPr>
      </p:sp>
      <p:grpSp>
        <p:nvGrpSpPr>
          <p:cNvPr id="10" name="Group 10"/>
          <p:cNvGrpSpPr/>
          <p:nvPr/>
        </p:nvGrpSpPr>
        <p:grpSpPr>
          <a:xfrm>
            <a:off x="16477105" y="8980413"/>
            <a:ext cx="2064073" cy="2064073"/>
            <a:chOff x="0" y="0"/>
            <a:chExt cx="2752098" cy="2752098"/>
          </a:xfrm>
        </p:grpSpPr>
        <p:sp>
          <p:nvSpPr>
            <p:cNvPr id="11" name="Freeform 11"/>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3"/>
              <a:stretch>
                <a:fillRect/>
              </a:stretch>
            </a:blipFill>
          </p:spPr>
        </p:sp>
        <p:sp>
          <p:nvSpPr>
            <p:cNvPr id="12" name="Freeform 12"/>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3"/>
              <a:stretch>
                <a:fillRect/>
              </a:stretch>
            </a:blipFill>
          </p:spPr>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144962" y="165100"/>
            <a:ext cx="11998077" cy="863600"/>
          </a:xfrm>
          <a:prstGeom prst="rect">
            <a:avLst/>
          </a:prstGeom>
        </p:spPr>
        <p:txBody>
          <a:bodyPr lIns="0" tIns="0" rIns="0" bIns="0" rtlCol="0" anchor="t">
            <a:spAutoFit/>
          </a:bodyPr>
          <a:lstStyle/>
          <a:p>
            <a:pPr algn="ctr">
              <a:lnSpc>
                <a:spcPts val="7000"/>
              </a:lnSpc>
              <a:spcBef>
                <a:spcPct val="0"/>
              </a:spcBef>
            </a:pPr>
            <a:r>
              <a:rPr lang="en-US" sz="5000" b="1">
                <a:solidFill>
                  <a:srgbClr val="FFFFFF"/>
                </a:solidFill>
                <a:latin typeface="Canva Sans Medium"/>
                <a:ea typeface="Canva Sans Medium"/>
                <a:cs typeface="Canva Sans Medium"/>
                <a:sym typeface="Canva Sans Medium"/>
              </a:rPr>
              <a:t>Benefits of Partnerships and Initiatives</a:t>
            </a:r>
          </a:p>
        </p:txBody>
      </p:sp>
      <p:sp>
        <p:nvSpPr>
          <p:cNvPr id="3" name="TextBox 3"/>
          <p:cNvSpPr txBox="1"/>
          <p:nvPr/>
        </p:nvSpPr>
        <p:spPr>
          <a:xfrm>
            <a:off x="2826381" y="2095372"/>
            <a:ext cx="12635238" cy="5943857"/>
          </a:xfrm>
          <a:prstGeom prst="rect">
            <a:avLst/>
          </a:prstGeom>
        </p:spPr>
        <p:txBody>
          <a:bodyPr lIns="0" tIns="0" rIns="0" bIns="0" rtlCol="0" anchor="t">
            <a:spAutoFit/>
          </a:bodyPr>
          <a:lstStyle/>
          <a:p>
            <a:pPr algn="just">
              <a:lnSpc>
                <a:spcPts val="5870"/>
              </a:lnSpc>
            </a:pPr>
            <a:r>
              <a:rPr lang="en-US" sz="3536" b="1">
                <a:solidFill>
                  <a:srgbClr val="FFFFFF"/>
                </a:solidFill>
                <a:latin typeface="Canva Sans Bold"/>
                <a:ea typeface="Canva Sans Bold"/>
                <a:cs typeface="Canva Sans Bold"/>
                <a:sym typeface="Canva Sans Bold"/>
              </a:rPr>
              <a:t>Consumer Connection:</a:t>
            </a:r>
          </a:p>
          <a:p>
            <a:pPr marL="549754" lvl="1" indent="-274877" algn="just">
              <a:lnSpc>
                <a:spcPts val="4226"/>
              </a:lnSpc>
              <a:buFont typeface="Arial"/>
              <a:buChar char="•"/>
            </a:pPr>
            <a:r>
              <a:rPr lang="en-US" sz="2546">
                <a:solidFill>
                  <a:srgbClr val="FFFFFF"/>
                </a:solidFill>
                <a:latin typeface="Canva Sans"/>
                <a:ea typeface="Canva Sans"/>
                <a:cs typeface="Canva Sans"/>
                <a:sym typeface="Canva Sans"/>
              </a:rPr>
              <a:t>Foster trust with eco-conscious and health-focused consumers.</a:t>
            </a:r>
          </a:p>
          <a:p>
            <a:pPr marL="549754" lvl="1" indent="-274877" algn="just">
              <a:lnSpc>
                <a:spcPts val="4226"/>
              </a:lnSpc>
              <a:buFont typeface="Arial"/>
              <a:buChar char="•"/>
            </a:pPr>
            <a:r>
              <a:rPr lang="en-US" sz="2546">
                <a:solidFill>
                  <a:srgbClr val="FFFFFF"/>
                </a:solidFill>
                <a:latin typeface="Canva Sans"/>
                <a:ea typeface="Canva Sans"/>
                <a:cs typeface="Canva Sans"/>
                <a:sym typeface="Canva Sans"/>
              </a:rPr>
              <a:t>Build authentic engagement through local events and ambassadors.</a:t>
            </a:r>
          </a:p>
          <a:p>
            <a:pPr algn="just">
              <a:lnSpc>
                <a:spcPts val="4696"/>
              </a:lnSpc>
            </a:pPr>
            <a:endParaRPr lang="en-US" sz="2546">
              <a:solidFill>
                <a:srgbClr val="FFFFFF"/>
              </a:solidFill>
              <a:latin typeface="Canva Sans"/>
              <a:ea typeface="Canva Sans"/>
              <a:cs typeface="Canva Sans"/>
              <a:sym typeface="Canva Sans"/>
            </a:endParaRPr>
          </a:p>
          <a:p>
            <a:pPr algn="just">
              <a:lnSpc>
                <a:spcPts val="5870"/>
              </a:lnSpc>
            </a:pPr>
            <a:r>
              <a:rPr lang="en-US" sz="3536" b="1">
                <a:solidFill>
                  <a:srgbClr val="FFFFFF"/>
                </a:solidFill>
                <a:latin typeface="Canva Sans Bold"/>
                <a:ea typeface="Canva Sans Bold"/>
                <a:cs typeface="Canva Sans Bold"/>
                <a:sym typeface="Canva Sans Bold"/>
              </a:rPr>
              <a:t>Community Engagement:</a:t>
            </a:r>
          </a:p>
          <a:p>
            <a:pPr marL="549754" lvl="1" indent="-274877" algn="just">
              <a:lnSpc>
                <a:spcPts val="4226"/>
              </a:lnSpc>
              <a:buFont typeface="Arial"/>
              <a:buChar char="•"/>
            </a:pPr>
            <a:r>
              <a:rPr lang="en-US" sz="2546">
                <a:solidFill>
                  <a:srgbClr val="FFFFFF"/>
                </a:solidFill>
                <a:latin typeface="Canva Sans"/>
                <a:ea typeface="Canva Sans"/>
                <a:cs typeface="Canva Sans"/>
                <a:sym typeface="Canva Sans"/>
              </a:rPr>
              <a:t>Strengthen White Claw’s local presence in Kitchener.</a:t>
            </a:r>
          </a:p>
          <a:p>
            <a:pPr marL="549754" lvl="1" indent="-274877" algn="just">
              <a:lnSpc>
                <a:spcPts val="4226"/>
              </a:lnSpc>
              <a:buFont typeface="Arial"/>
              <a:buChar char="•"/>
            </a:pPr>
            <a:r>
              <a:rPr lang="en-US" sz="2546">
                <a:solidFill>
                  <a:srgbClr val="FFFFFF"/>
                </a:solidFill>
                <a:latin typeface="Canva Sans"/>
                <a:ea typeface="Canva Sans"/>
                <a:cs typeface="Canva Sans"/>
                <a:sym typeface="Canva Sans"/>
              </a:rPr>
              <a:t>Drive trial and loyalty through collaborations with trusted local organizations.</a:t>
            </a:r>
          </a:p>
          <a:p>
            <a:pPr algn="just">
              <a:lnSpc>
                <a:spcPts val="4226"/>
              </a:lnSpc>
            </a:pPr>
            <a:endParaRPr lang="en-US" sz="2546">
              <a:solidFill>
                <a:srgbClr val="FFFFFF"/>
              </a:solidFill>
              <a:latin typeface="Canva Sans"/>
              <a:ea typeface="Canva Sans"/>
              <a:cs typeface="Canva Sans"/>
              <a:sym typeface="Canva Sans"/>
            </a:endParaRPr>
          </a:p>
          <a:p>
            <a:pPr algn="just">
              <a:lnSpc>
                <a:spcPts val="5870"/>
              </a:lnSpc>
            </a:pPr>
            <a:r>
              <a:rPr lang="en-US" sz="3536" b="1">
                <a:solidFill>
                  <a:srgbClr val="FFFFFF"/>
                </a:solidFill>
                <a:latin typeface="Canva Sans Bold"/>
                <a:ea typeface="Canva Sans Bold"/>
                <a:cs typeface="Canva Sans Bold"/>
                <a:sym typeface="Canva Sans Bold"/>
              </a:rPr>
              <a:t>Brand Differentiation:</a:t>
            </a:r>
          </a:p>
          <a:p>
            <a:pPr marL="549754" lvl="1" indent="-274877" algn="just">
              <a:lnSpc>
                <a:spcPts val="4226"/>
              </a:lnSpc>
              <a:buFont typeface="Arial"/>
              <a:buChar char="•"/>
            </a:pPr>
            <a:r>
              <a:rPr lang="en-US" sz="2546">
                <a:solidFill>
                  <a:srgbClr val="FFFFFF"/>
                </a:solidFill>
                <a:latin typeface="Canva Sans"/>
                <a:ea typeface="Canva Sans"/>
                <a:cs typeface="Canva Sans"/>
                <a:sym typeface="Canva Sans"/>
              </a:rPr>
              <a:t>Showcase White Claw’s commitment to health and sustainability.</a:t>
            </a:r>
          </a:p>
        </p:txBody>
      </p:sp>
      <p:grpSp>
        <p:nvGrpSpPr>
          <p:cNvPr id="4" name="Group 4"/>
          <p:cNvGrpSpPr/>
          <p:nvPr/>
        </p:nvGrpSpPr>
        <p:grpSpPr>
          <a:xfrm>
            <a:off x="16477105" y="8980413"/>
            <a:ext cx="2064073" cy="2064073"/>
            <a:chOff x="0" y="0"/>
            <a:chExt cx="2752098" cy="2752098"/>
          </a:xfrm>
        </p:grpSpPr>
        <p:sp>
          <p:nvSpPr>
            <p:cNvPr id="5" name="Freeform 5"/>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6" name="Freeform 6"/>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7" name="Freeform 7"/>
          <p:cNvSpPr/>
          <p:nvPr/>
        </p:nvSpPr>
        <p:spPr>
          <a:xfrm rot="-3315379" flipV="1">
            <a:off x="-531133" y="8349508"/>
            <a:ext cx="2763083" cy="2939450"/>
          </a:xfrm>
          <a:custGeom>
            <a:avLst/>
            <a:gdLst/>
            <a:ahLst/>
            <a:cxnLst/>
            <a:rect l="l" t="t" r="r" b="b"/>
            <a:pathLst>
              <a:path w="2763083" h="2939450">
                <a:moveTo>
                  <a:pt x="0" y="2939449"/>
                </a:moveTo>
                <a:lnTo>
                  <a:pt x="2763082" y="2939449"/>
                </a:lnTo>
                <a:lnTo>
                  <a:pt x="2763082" y="0"/>
                </a:lnTo>
                <a:lnTo>
                  <a:pt x="0" y="0"/>
                </a:lnTo>
                <a:lnTo>
                  <a:pt x="0" y="2939449"/>
                </a:lnTo>
                <a:close/>
              </a:path>
            </a:pathLst>
          </a:custGeom>
          <a:blipFill>
            <a:blip r:embed="rId3"/>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599849" y="2610787"/>
            <a:ext cx="13088302" cy="6134100"/>
          </a:xfrm>
          <a:prstGeom prst="rect">
            <a:avLst/>
          </a:prstGeom>
        </p:spPr>
        <p:txBody>
          <a:bodyPr lIns="0" tIns="0" rIns="0" bIns="0" rtlCol="0" anchor="t">
            <a:spAutoFit/>
          </a:bodyPr>
          <a:lstStyle/>
          <a:p>
            <a:pPr algn="ctr">
              <a:lnSpc>
                <a:spcPts val="4999"/>
              </a:lnSpc>
            </a:pPr>
            <a:r>
              <a:rPr lang="en-US" sz="2499" b="1">
                <a:solidFill>
                  <a:srgbClr val="FFFFFF"/>
                </a:solidFill>
                <a:latin typeface="Canva Sans Bold"/>
                <a:ea typeface="Canva Sans Bold"/>
                <a:cs typeface="Canva Sans Bold"/>
                <a:sym typeface="Canva Sans Bold"/>
              </a:rPr>
              <a:t>Market Understanding:</a:t>
            </a:r>
          </a:p>
          <a:p>
            <a:pPr algn="just">
              <a:lnSpc>
                <a:spcPts val="4000"/>
              </a:lnSpc>
            </a:pPr>
            <a:r>
              <a:rPr lang="en-US" sz="2000">
                <a:solidFill>
                  <a:srgbClr val="FFFFFF"/>
                </a:solidFill>
                <a:latin typeface="Canva Sans"/>
                <a:ea typeface="Canva Sans"/>
                <a:cs typeface="Canva Sans"/>
                <a:sym typeface="Canva Sans"/>
              </a:rPr>
              <a:t>Target audience: Health-conscious Millennials and Gen Z in Kitchener.</a:t>
            </a:r>
          </a:p>
          <a:p>
            <a:pPr algn="just">
              <a:lnSpc>
                <a:spcPts val="4000"/>
              </a:lnSpc>
            </a:pPr>
            <a:r>
              <a:rPr lang="en-US" sz="2000">
                <a:solidFill>
                  <a:srgbClr val="FFFFFF"/>
                </a:solidFill>
                <a:latin typeface="Canva Sans"/>
                <a:ea typeface="Canva Sans"/>
                <a:cs typeface="Canva Sans"/>
                <a:sym typeface="Canva Sans"/>
              </a:rPr>
              <a:t>Strong alignment with local fitness and wellness trends.</a:t>
            </a:r>
          </a:p>
          <a:p>
            <a:pPr algn="just">
              <a:lnSpc>
                <a:spcPts val="4999"/>
              </a:lnSpc>
            </a:pPr>
            <a:endParaRPr lang="en-US" sz="2000">
              <a:solidFill>
                <a:srgbClr val="FFFFFF"/>
              </a:solidFill>
              <a:latin typeface="Canva Sans"/>
              <a:ea typeface="Canva Sans"/>
              <a:cs typeface="Canva Sans"/>
              <a:sym typeface="Canva Sans"/>
            </a:endParaRPr>
          </a:p>
          <a:p>
            <a:pPr algn="ctr">
              <a:lnSpc>
                <a:spcPts val="4999"/>
              </a:lnSpc>
            </a:pPr>
            <a:r>
              <a:rPr lang="en-US" sz="2499" b="1">
                <a:solidFill>
                  <a:srgbClr val="FFFFFF"/>
                </a:solidFill>
                <a:latin typeface="Canva Sans Bold"/>
                <a:ea typeface="Canva Sans Bold"/>
                <a:cs typeface="Canva Sans Bold"/>
                <a:sym typeface="Canva Sans Bold"/>
              </a:rPr>
              <a:t>Key IMC Components:</a:t>
            </a:r>
          </a:p>
          <a:p>
            <a:pPr algn="ctr">
              <a:lnSpc>
                <a:spcPts val="4000"/>
              </a:lnSpc>
            </a:pPr>
            <a:r>
              <a:rPr lang="en-US" sz="2000">
                <a:solidFill>
                  <a:srgbClr val="FFFFFF"/>
                </a:solidFill>
                <a:latin typeface="Canva Sans"/>
                <a:ea typeface="Canva Sans"/>
                <a:cs typeface="Canva Sans"/>
                <a:sym typeface="Canva Sans"/>
              </a:rPr>
              <a:t>Short-Term: Brand awareness through influencer campaigns, social media challenges, and sampling events.</a:t>
            </a:r>
          </a:p>
          <a:p>
            <a:pPr algn="ctr">
              <a:lnSpc>
                <a:spcPts val="4000"/>
              </a:lnSpc>
            </a:pPr>
            <a:r>
              <a:rPr lang="en-US" sz="2000">
                <a:solidFill>
                  <a:srgbClr val="FFFFFF"/>
                </a:solidFill>
                <a:latin typeface="Canva Sans"/>
                <a:ea typeface="Canva Sans"/>
                <a:cs typeface="Canva Sans"/>
                <a:sym typeface="Canva Sans"/>
              </a:rPr>
              <a:t>Long-Term: Sustained engagement via wellness events, loyalty programs, and retargeting ads.</a:t>
            </a:r>
          </a:p>
          <a:p>
            <a:pPr algn="ctr">
              <a:lnSpc>
                <a:spcPts val="4999"/>
              </a:lnSpc>
            </a:pPr>
            <a:endParaRPr lang="en-US" sz="2000">
              <a:solidFill>
                <a:srgbClr val="FFFFFF"/>
              </a:solidFill>
              <a:latin typeface="Canva Sans"/>
              <a:ea typeface="Canva Sans"/>
              <a:cs typeface="Canva Sans"/>
              <a:sym typeface="Canva Sans"/>
            </a:endParaRPr>
          </a:p>
          <a:p>
            <a:pPr algn="ctr">
              <a:lnSpc>
                <a:spcPts val="4999"/>
              </a:lnSpc>
            </a:pPr>
            <a:r>
              <a:rPr lang="en-US" sz="2499" b="1">
                <a:solidFill>
                  <a:srgbClr val="FFFFFF"/>
                </a:solidFill>
                <a:latin typeface="Canva Sans Bold"/>
                <a:ea typeface="Canva Sans Bold"/>
                <a:cs typeface="Canva Sans Bold"/>
                <a:sym typeface="Canva Sans Bold"/>
              </a:rPr>
              <a:t>Media Plan Highlights:</a:t>
            </a:r>
          </a:p>
          <a:p>
            <a:pPr algn="ctr">
              <a:lnSpc>
                <a:spcPts val="4000"/>
              </a:lnSpc>
            </a:pPr>
            <a:r>
              <a:rPr lang="en-US" sz="2000">
                <a:solidFill>
                  <a:srgbClr val="FFFFFF"/>
                </a:solidFill>
                <a:latin typeface="Canva Sans"/>
                <a:ea typeface="Canva Sans"/>
                <a:cs typeface="Canva Sans"/>
                <a:sym typeface="Canva Sans"/>
              </a:rPr>
              <a:t>Integrated use of Instagram, TikTok, local radio, and on-ground activations.</a:t>
            </a:r>
          </a:p>
          <a:p>
            <a:pPr algn="ctr">
              <a:lnSpc>
                <a:spcPts val="4000"/>
              </a:lnSpc>
            </a:pPr>
            <a:r>
              <a:rPr lang="en-US" sz="2000">
                <a:solidFill>
                  <a:srgbClr val="FFFFFF"/>
                </a:solidFill>
                <a:latin typeface="Canva Sans"/>
                <a:ea typeface="Canva Sans"/>
                <a:cs typeface="Canva Sans"/>
                <a:sym typeface="Canva Sans"/>
              </a:rPr>
              <a:t>Geo-targeted campaigns and college ambassador programs to enhance reach and engagement.</a:t>
            </a:r>
          </a:p>
        </p:txBody>
      </p:sp>
      <p:sp>
        <p:nvSpPr>
          <p:cNvPr id="3" name="Freeform 3"/>
          <p:cNvSpPr/>
          <p:nvPr/>
        </p:nvSpPr>
        <p:spPr>
          <a:xfrm rot="605412">
            <a:off x="5574314" y="-646370"/>
            <a:ext cx="7139371" cy="3400937"/>
          </a:xfrm>
          <a:custGeom>
            <a:avLst/>
            <a:gdLst/>
            <a:ahLst/>
            <a:cxnLst/>
            <a:rect l="l" t="t" r="r" b="b"/>
            <a:pathLst>
              <a:path w="7139371" h="3400937">
                <a:moveTo>
                  <a:pt x="0" y="0"/>
                </a:moveTo>
                <a:lnTo>
                  <a:pt x="7139372" y="0"/>
                </a:lnTo>
                <a:lnTo>
                  <a:pt x="7139372" y="3400937"/>
                </a:lnTo>
                <a:lnTo>
                  <a:pt x="0" y="34009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581537" y="1433511"/>
            <a:ext cx="1124926" cy="722765"/>
          </a:xfrm>
          <a:custGeom>
            <a:avLst/>
            <a:gdLst/>
            <a:ahLst/>
            <a:cxnLst/>
            <a:rect l="l" t="t" r="r" b="b"/>
            <a:pathLst>
              <a:path w="1124926" h="722765">
                <a:moveTo>
                  <a:pt x="0" y="0"/>
                </a:moveTo>
                <a:lnTo>
                  <a:pt x="1124926" y="0"/>
                </a:lnTo>
                <a:lnTo>
                  <a:pt x="1124926" y="722765"/>
                </a:lnTo>
                <a:lnTo>
                  <a:pt x="0" y="722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044922" y="569911"/>
            <a:ext cx="6160056"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Canva Sans Bold"/>
                <a:ea typeface="Canva Sans Bold"/>
                <a:cs typeface="Canva Sans Bold"/>
                <a:sym typeface="Canva Sans Bold"/>
              </a:rPr>
              <a:t> Recap of Strategies</a:t>
            </a:r>
          </a:p>
        </p:txBody>
      </p:sp>
      <p:sp>
        <p:nvSpPr>
          <p:cNvPr id="6" name="Freeform 6"/>
          <p:cNvSpPr/>
          <p:nvPr/>
        </p:nvSpPr>
        <p:spPr>
          <a:xfrm rot="1382522">
            <a:off x="-366411" y="8777704"/>
            <a:ext cx="2174697" cy="2305842"/>
          </a:xfrm>
          <a:custGeom>
            <a:avLst/>
            <a:gdLst/>
            <a:ahLst/>
            <a:cxnLst/>
            <a:rect l="l" t="t" r="r" b="b"/>
            <a:pathLst>
              <a:path w="2174697" h="2305842">
                <a:moveTo>
                  <a:pt x="0" y="0"/>
                </a:moveTo>
                <a:lnTo>
                  <a:pt x="2174697" y="0"/>
                </a:lnTo>
                <a:lnTo>
                  <a:pt x="2174697" y="2305842"/>
                </a:lnTo>
                <a:lnTo>
                  <a:pt x="0" y="2305842"/>
                </a:lnTo>
                <a:lnTo>
                  <a:pt x="0" y="0"/>
                </a:lnTo>
                <a:close/>
              </a:path>
            </a:pathLst>
          </a:custGeom>
          <a:blipFill>
            <a:blip r:embed="rId6"/>
            <a:stretch>
              <a:fillRect/>
            </a:stretch>
          </a:blipFill>
        </p:spPr>
      </p:sp>
      <p:grpSp>
        <p:nvGrpSpPr>
          <p:cNvPr id="7" name="Group 7"/>
          <p:cNvGrpSpPr/>
          <p:nvPr/>
        </p:nvGrpSpPr>
        <p:grpSpPr>
          <a:xfrm>
            <a:off x="16127251" y="8798576"/>
            <a:ext cx="2264098" cy="2264098"/>
            <a:chOff x="0" y="0"/>
            <a:chExt cx="3018798" cy="3018798"/>
          </a:xfrm>
        </p:grpSpPr>
        <p:sp>
          <p:nvSpPr>
            <p:cNvPr id="8" name="Freeform 8"/>
            <p:cNvSpPr/>
            <p:nvPr/>
          </p:nvSpPr>
          <p:spPr>
            <a:xfrm rot="2700000">
              <a:off x="10110" y="874075"/>
              <a:ext cx="2998577" cy="1270647"/>
            </a:xfrm>
            <a:custGeom>
              <a:avLst/>
              <a:gdLst/>
              <a:ahLst/>
              <a:cxnLst/>
              <a:rect l="l" t="t" r="r" b="b"/>
              <a:pathLst>
                <a:path w="2998577" h="1270647">
                  <a:moveTo>
                    <a:pt x="0" y="0"/>
                  </a:moveTo>
                  <a:lnTo>
                    <a:pt x="2998578" y="0"/>
                  </a:lnTo>
                  <a:lnTo>
                    <a:pt x="2998578" y="1270647"/>
                  </a:lnTo>
                  <a:lnTo>
                    <a:pt x="0" y="1270647"/>
                  </a:lnTo>
                  <a:lnTo>
                    <a:pt x="0" y="0"/>
                  </a:lnTo>
                  <a:close/>
                </a:path>
              </a:pathLst>
            </a:custGeom>
            <a:blipFill>
              <a:blip r:embed="rId7"/>
              <a:stretch>
                <a:fillRect/>
              </a:stretch>
            </a:blipFill>
          </p:spPr>
        </p:sp>
        <p:sp>
          <p:nvSpPr>
            <p:cNvPr id="9" name="Freeform 9"/>
            <p:cNvSpPr/>
            <p:nvPr/>
          </p:nvSpPr>
          <p:spPr>
            <a:xfrm rot="5311956">
              <a:off x="1381061" y="875571"/>
              <a:ext cx="2194192" cy="929789"/>
            </a:xfrm>
            <a:custGeom>
              <a:avLst/>
              <a:gdLst/>
              <a:ahLst/>
              <a:cxnLst/>
              <a:rect l="l" t="t" r="r" b="b"/>
              <a:pathLst>
                <a:path w="2194192" h="929789">
                  <a:moveTo>
                    <a:pt x="0" y="0"/>
                  </a:moveTo>
                  <a:lnTo>
                    <a:pt x="2194192" y="0"/>
                  </a:lnTo>
                  <a:lnTo>
                    <a:pt x="2194192" y="929789"/>
                  </a:lnTo>
                  <a:lnTo>
                    <a:pt x="0" y="929789"/>
                  </a:lnTo>
                  <a:lnTo>
                    <a:pt x="0" y="0"/>
                  </a:lnTo>
                  <a:close/>
                </a:path>
              </a:pathLst>
            </a:custGeom>
            <a:blipFill>
              <a:blip r:embed="rId7"/>
              <a:stretch>
                <a:fillRect/>
              </a:stretch>
            </a:blip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216249" y="390897"/>
            <a:ext cx="7855503" cy="758827"/>
            <a:chOff x="0" y="0"/>
            <a:chExt cx="10474004" cy="1011769"/>
          </a:xfrm>
        </p:grpSpPr>
        <p:sp>
          <p:nvSpPr>
            <p:cNvPr id="3" name="Freeform 3"/>
            <p:cNvSpPr/>
            <p:nvPr/>
          </p:nvSpPr>
          <p:spPr>
            <a:xfrm>
              <a:off x="9365216" y="0"/>
              <a:ext cx="1108788" cy="1011769"/>
            </a:xfrm>
            <a:custGeom>
              <a:avLst/>
              <a:gdLst/>
              <a:ahLst/>
              <a:cxnLst/>
              <a:rect l="l" t="t" r="r" b="b"/>
              <a:pathLst>
                <a:path w="1108788" h="1011769">
                  <a:moveTo>
                    <a:pt x="0" y="0"/>
                  </a:moveTo>
                  <a:lnTo>
                    <a:pt x="1108788" y="0"/>
                  </a:lnTo>
                  <a:lnTo>
                    <a:pt x="1108788" y="1011769"/>
                  </a:lnTo>
                  <a:lnTo>
                    <a:pt x="0" y="1011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95250"/>
              <a:ext cx="9069229" cy="1107019"/>
            </a:xfrm>
            <a:prstGeom prst="rect">
              <a:avLst/>
            </a:prstGeom>
          </p:spPr>
          <p:txBody>
            <a:bodyPr lIns="0" tIns="0" rIns="0" bIns="0" rtlCol="0" anchor="t">
              <a:spAutoFit/>
            </a:bodyPr>
            <a:lstStyle/>
            <a:p>
              <a:pPr algn="ctr">
                <a:lnSpc>
                  <a:spcPts val="6999"/>
                </a:lnSpc>
                <a:spcBef>
                  <a:spcPct val="0"/>
                </a:spcBef>
              </a:pPr>
              <a:r>
                <a:rPr lang="en-US" sz="4999" b="1">
                  <a:solidFill>
                    <a:srgbClr val="FFFFFF"/>
                  </a:solidFill>
                  <a:latin typeface="Canva Sans Medium"/>
                  <a:ea typeface="Canva Sans Medium"/>
                  <a:cs typeface="Canva Sans Medium"/>
                  <a:sym typeface="Canva Sans Medium"/>
                </a:rPr>
                <a:t> RECOMMENDATIONS</a:t>
              </a:r>
            </a:p>
          </p:txBody>
        </p:sp>
      </p:grpSp>
      <p:grpSp>
        <p:nvGrpSpPr>
          <p:cNvPr id="5" name="Group 5"/>
          <p:cNvGrpSpPr/>
          <p:nvPr/>
        </p:nvGrpSpPr>
        <p:grpSpPr>
          <a:xfrm>
            <a:off x="1028700" y="2001227"/>
            <a:ext cx="16230600" cy="5845175"/>
            <a:chOff x="0" y="0"/>
            <a:chExt cx="21640800" cy="7793566"/>
          </a:xfrm>
        </p:grpSpPr>
        <p:sp>
          <p:nvSpPr>
            <p:cNvPr id="6" name="TextBox 6"/>
            <p:cNvSpPr txBox="1"/>
            <p:nvPr/>
          </p:nvSpPr>
          <p:spPr>
            <a:xfrm>
              <a:off x="0" y="-47625"/>
              <a:ext cx="21640800" cy="2473325"/>
            </a:xfrm>
            <a:prstGeom prst="rect">
              <a:avLst/>
            </a:prstGeom>
          </p:spPr>
          <p:txBody>
            <a:bodyPr lIns="0" tIns="0" rIns="0" bIns="0" rtlCol="0" anchor="t">
              <a:spAutoFit/>
            </a:bodyPr>
            <a:lstStyle/>
            <a:p>
              <a:pPr algn="l">
                <a:lnSpc>
                  <a:spcPts val="3499"/>
                </a:lnSpc>
                <a:spcBef>
                  <a:spcPct val="0"/>
                </a:spcBef>
              </a:pPr>
              <a:r>
                <a:rPr lang="en-US" sz="2499" b="1">
                  <a:solidFill>
                    <a:srgbClr val="FFFFFF"/>
                  </a:solidFill>
                  <a:latin typeface="Canva Sans Bold"/>
                  <a:ea typeface="Canva Sans Bold"/>
                  <a:cs typeface="Canva Sans Bold"/>
                  <a:sym typeface="Canva Sans Bold"/>
                </a:rPr>
                <a:t>Short-Term Action Points:</a:t>
              </a:r>
            </a:p>
            <a:p>
              <a:pPr marL="431801" lvl="1" indent="-215900" algn="just">
                <a:lnSpc>
                  <a:spcPts val="4000"/>
                </a:lnSpc>
                <a:buFont typeface="Arial"/>
                <a:buChar char="•"/>
              </a:pPr>
              <a:r>
                <a:rPr lang="en-US" sz="2000">
                  <a:solidFill>
                    <a:srgbClr val="FFFFFF"/>
                  </a:solidFill>
                  <a:latin typeface="Canva Sans"/>
                  <a:ea typeface="Canva Sans"/>
                  <a:cs typeface="Canva Sans"/>
                  <a:sym typeface="Canva Sans"/>
                </a:rPr>
                <a:t>Launch interactive campaigns on TikTok and Instagram with fitness influencers.</a:t>
              </a:r>
            </a:p>
            <a:p>
              <a:pPr marL="431801" lvl="1" indent="-215900" algn="just">
                <a:lnSpc>
                  <a:spcPts val="4000"/>
                </a:lnSpc>
                <a:buFont typeface="Arial"/>
                <a:buChar char="•"/>
              </a:pPr>
              <a:r>
                <a:rPr lang="en-US" sz="2000">
                  <a:solidFill>
                    <a:srgbClr val="FFFFFF"/>
                  </a:solidFill>
                  <a:latin typeface="Canva Sans"/>
                  <a:ea typeface="Canva Sans"/>
                  <a:cs typeface="Canva Sans"/>
                  <a:sym typeface="Canva Sans"/>
                </a:rPr>
                <a:t>Host pop-up sampling events to promote trial and build awareness.</a:t>
              </a:r>
            </a:p>
            <a:p>
              <a:pPr marL="431801" lvl="1" indent="-215900" algn="just">
                <a:lnSpc>
                  <a:spcPts val="4000"/>
                </a:lnSpc>
                <a:buFont typeface="Arial"/>
                <a:buChar char="•"/>
              </a:pPr>
              <a:r>
                <a:rPr lang="en-US" sz="2000">
                  <a:solidFill>
                    <a:srgbClr val="FFFFFF"/>
                  </a:solidFill>
                  <a:latin typeface="Canva Sans"/>
                  <a:ea typeface="Canva Sans"/>
                  <a:cs typeface="Canva Sans"/>
                  <a:sym typeface="Canva Sans"/>
                </a:rPr>
                <a:t>Leverage college ambassadors to connect authentically with the target demographic</a:t>
              </a:r>
              <a:r>
                <a:rPr lang="en-US" sz="2000" b="1">
                  <a:solidFill>
                    <a:srgbClr val="FFFFFF"/>
                  </a:solidFill>
                  <a:latin typeface="Canva Sans Bold"/>
                  <a:ea typeface="Canva Sans Bold"/>
                  <a:cs typeface="Canva Sans Bold"/>
                  <a:sym typeface="Canva Sans Bold"/>
                </a:rPr>
                <a:t>.</a:t>
              </a:r>
            </a:p>
          </p:txBody>
        </p:sp>
        <p:sp>
          <p:nvSpPr>
            <p:cNvPr id="7" name="TextBox 7"/>
            <p:cNvSpPr txBox="1"/>
            <p:nvPr/>
          </p:nvSpPr>
          <p:spPr>
            <a:xfrm>
              <a:off x="0" y="2768600"/>
              <a:ext cx="21640800" cy="2743200"/>
            </a:xfrm>
            <a:prstGeom prst="rect">
              <a:avLst/>
            </a:prstGeom>
          </p:spPr>
          <p:txBody>
            <a:bodyPr lIns="0" tIns="0" rIns="0" bIns="0" rtlCol="0" anchor="t">
              <a:spAutoFit/>
            </a:bodyPr>
            <a:lstStyle/>
            <a:p>
              <a:pPr algn="just">
                <a:lnSpc>
                  <a:spcPts val="4999"/>
                </a:lnSpc>
              </a:pPr>
              <a:r>
                <a:rPr lang="en-US" sz="2499" b="1">
                  <a:solidFill>
                    <a:srgbClr val="FFFFFF"/>
                  </a:solidFill>
                  <a:latin typeface="Canva Sans Bold"/>
                  <a:ea typeface="Canva Sans Bold"/>
                  <a:cs typeface="Canva Sans Bold"/>
                  <a:sym typeface="Canva Sans Bold"/>
                </a:rPr>
                <a:t>Long-Term Action Points:</a:t>
              </a:r>
            </a:p>
            <a:p>
              <a:pPr algn="just">
                <a:lnSpc>
                  <a:spcPts val="4000"/>
                </a:lnSpc>
              </a:pPr>
              <a:r>
                <a:rPr lang="en-US" sz="2000">
                  <a:solidFill>
                    <a:srgbClr val="FFFFFF"/>
                  </a:solidFill>
                  <a:latin typeface="Canva Sans"/>
                  <a:ea typeface="Canva Sans"/>
                  <a:cs typeface="Canva Sans"/>
                  <a:sym typeface="Canva Sans"/>
                </a:rPr>
                <a:t>Partner with local wellness organizations and gyms for co-branded events.</a:t>
              </a:r>
            </a:p>
            <a:p>
              <a:pPr algn="just">
                <a:lnSpc>
                  <a:spcPts val="4000"/>
                </a:lnSpc>
              </a:pPr>
              <a:r>
                <a:rPr lang="en-US" sz="2000">
                  <a:solidFill>
                    <a:srgbClr val="FFFFFF"/>
                  </a:solidFill>
                  <a:latin typeface="Canva Sans"/>
                  <a:ea typeface="Canva Sans"/>
                  <a:cs typeface="Canva Sans"/>
                  <a:sym typeface="Canva Sans"/>
                </a:rPr>
                <a:t>Build customer loyalty through retargeting campaigns and exclusive offers.</a:t>
              </a:r>
            </a:p>
            <a:p>
              <a:pPr algn="just">
                <a:lnSpc>
                  <a:spcPts val="4000"/>
                </a:lnSpc>
              </a:pPr>
              <a:r>
                <a:rPr lang="en-US" sz="2000">
                  <a:solidFill>
                    <a:srgbClr val="FFFFFF"/>
                  </a:solidFill>
                  <a:latin typeface="Canva Sans"/>
                  <a:ea typeface="Canva Sans"/>
                  <a:cs typeface="Canva Sans"/>
                  <a:sym typeface="Canva Sans"/>
                </a:rPr>
                <a:t>Maintain engagement with cause marketing efforts like clean-up drives and eco-friendly packaging promotion.</a:t>
              </a:r>
            </a:p>
          </p:txBody>
        </p:sp>
        <p:sp>
          <p:nvSpPr>
            <p:cNvPr id="8" name="TextBox 8"/>
            <p:cNvSpPr txBox="1"/>
            <p:nvPr/>
          </p:nvSpPr>
          <p:spPr>
            <a:xfrm>
              <a:off x="0" y="5883275"/>
              <a:ext cx="21640800" cy="1910291"/>
            </a:xfrm>
            <a:prstGeom prst="rect">
              <a:avLst/>
            </a:prstGeom>
          </p:spPr>
          <p:txBody>
            <a:bodyPr lIns="0" tIns="0" rIns="0" bIns="0" rtlCol="0" anchor="t">
              <a:spAutoFit/>
            </a:bodyPr>
            <a:lstStyle/>
            <a:p>
              <a:pPr algn="just">
                <a:lnSpc>
                  <a:spcPts val="4000"/>
                </a:lnSpc>
              </a:pPr>
              <a:r>
                <a:rPr lang="en-US" sz="2000" b="1">
                  <a:solidFill>
                    <a:srgbClr val="FFFFFF"/>
                  </a:solidFill>
                  <a:latin typeface="Canva Sans Bold"/>
                  <a:ea typeface="Canva Sans Bold"/>
                  <a:cs typeface="Canva Sans Bold"/>
                  <a:sym typeface="Canva Sans Bold"/>
                </a:rPr>
                <a:t>Measurable Goals:</a:t>
              </a:r>
            </a:p>
            <a:p>
              <a:pPr algn="just">
                <a:lnSpc>
                  <a:spcPts val="4000"/>
                </a:lnSpc>
              </a:pPr>
              <a:r>
                <a:rPr lang="en-US" sz="2000">
                  <a:solidFill>
                    <a:srgbClr val="FFFFFF"/>
                  </a:solidFill>
                  <a:latin typeface="Canva Sans"/>
                  <a:ea typeface="Canva Sans"/>
                  <a:cs typeface="Canva Sans"/>
                  <a:sym typeface="Canva Sans"/>
                </a:rPr>
                <a:t>Achieve $500,000 in sales revenue and capture 10% market share within 12 months.</a:t>
              </a:r>
            </a:p>
            <a:p>
              <a:pPr algn="just">
                <a:lnSpc>
                  <a:spcPts val="4000"/>
                </a:lnSpc>
              </a:pPr>
              <a:r>
                <a:rPr lang="en-US" sz="2000">
                  <a:solidFill>
                    <a:srgbClr val="FFFFFF"/>
                  </a:solidFill>
                  <a:latin typeface="Canva Sans"/>
                  <a:ea typeface="Canva Sans"/>
                  <a:cs typeface="Canva Sans"/>
                  <a:sym typeface="Canva Sans"/>
                </a:rPr>
                <a:t>Convert 25% of trial customers into repeat buyers through loyalty programs.</a:t>
              </a:r>
            </a:p>
          </p:txBody>
        </p:sp>
      </p:grpSp>
      <p:sp>
        <p:nvSpPr>
          <p:cNvPr id="9" name="Freeform 9"/>
          <p:cNvSpPr/>
          <p:nvPr/>
        </p:nvSpPr>
        <p:spPr>
          <a:xfrm rot="2700000">
            <a:off x="16484018" y="9578053"/>
            <a:ext cx="2050248" cy="868793"/>
          </a:xfrm>
          <a:custGeom>
            <a:avLst/>
            <a:gdLst/>
            <a:ahLst/>
            <a:cxnLst/>
            <a:rect l="l" t="t" r="r" b="b"/>
            <a:pathLst>
              <a:path w="2050248" h="868793">
                <a:moveTo>
                  <a:pt x="0" y="0"/>
                </a:moveTo>
                <a:lnTo>
                  <a:pt x="2050248" y="0"/>
                </a:lnTo>
                <a:lnTo>
                  <a:pt x="2050248" y="868793"/>
                </a:lnTo>
                <a:lnTo>
                  <a:pt x="0" y="868793"/>
                </a:lnTo>
                <a:lnTo>
                  <a:pt x="0" y="0"/>
                </a:lnTo>
                <a:close/>
              </a:path>
            </a:pathLst>
          </a:custGeom>
          <a:blipFill>
            <a:blip r:embed="rId4"/>
            <a:stretch>
              <a:fillRect/>
            </a:stretch>
          </a:blipFill>
        </p:spPr>
      </p:sp>
      <p:sp>
        <p:nvSpPr>
          <p:cNvPr id="10" name="Freeform 10"/>
          <p:cNvSpPr/>
          <p:nvPr/>
        </p:nvSpPr>
        <p:spPr>
          <a:xfrm rot="5311956">
            <a:off x="17421392" y="9579075"/>
            <a:ext cx="1500258" cy="635734"/>
          </a:xfrm>
          <a:custGeom>
            <a:avLst/>
            <a:gdLst/>
            <a:ahLst/>
            <a:cxnLst/>
            <a:rect l="l" t="t" r="r" b="b"/>
            <a:pathLst>
              <a:path w="1500258" h="635734">
                <a:moveTo>
                  <a:pt x="0" y="0"/>
                </a:moveTo>
                <a:lnTo>
                  <a:pt x="1500258" y="0"/>
                </a:lnTo>
                <a:lnTo>
                  <a:pt x="1500258" y="635735"/>
                </a:lnTo>
                <a:lnTo>
                  <a:pt x="0" y="635735"/>
                </a:lnTo>
                <a:lnTo>
                  <a:pt x="0" y="0"/>
                </a:lnTo>
                <a:close/>
              </a:path>
            </a:pathLst>
          </a:custGeom>
          <a:blipFill>
            <a:blip r:embed="rId4"/>
            <a:stretch>
              <a:fillRect/>
            </a:stretch>
          </a:blipFill>
        </p:spPr>
      </p:sp>
      <p:sp>
        <p:nvSpPr>
          <p:cNvPr id="11" name="Freeform 11"/>
          <p:cNvSpPr/>
          <p:nvPr/>
        </p:nvSpPr>
        <p:spPr>
          <a:xfrm rot="-3315379" flipV="1">
            <a:off x="-531133" y="8349508"/>
            <a:ext cx="2763083" cy="2939450"/>
          </a:xfrm>
          <a:custGeom>
            <a:avLst/>
            <a:gdLst/>
            <a:ahLst/>
            <a:cxnLst/>
            <a:rect l="l" t="t" r="r" b="b"/>
            <a:pathLst>
              <a:path w="2763083" h="2939450">
                <a:moveTo>
                  <a:pt x="0" y="2939449"/>
                </a:moveTo>
                <a:lnTo>
                  <a:pt x="2763082" y="2939449"/>
                </a:lnTo>
                <a:lnTo>
                  <a:pt x="2763082" y="0"/>
                </a:lnTo>
                <a:lnTo>
                  <a:pt x="0" y="0"/>
                </a:lnTo>
                <a:lnTo>
                  <a:pt x="0" y="2939449"/>
                </a:lnTo>
                <a:close/>
              </a:path>
            </a:pathLst>
          </a:custGeom>
          <a:blipFill>
            <a:blip r:embed="rId5"/>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902375" y="6212555"/>
            <a:ext cx="2483251" cy="2817873"/>
          </a:xfrm>
          <a:custGeom>
            <a:avLst/>
            <a:gdLst/>
            <a:ahLst/>
            <a:cxnLst/>
            <a:rect l="l" t="t" r="r" b="b"/>
            <a:pathLst>
              <a:path w="2483251" h="2817873">
                <a:moveTo>
                  <a:pt x="0" y="0"/>
                </a:moveTo>
                <a:lnTo>
                  <a:pt x="2483250" y="0"/>
                </a:lnTo>
                <a:lnTo>
                  <a:pt x="2483250" y="2817874"/>
                </a:lnTo>
                <a:lnTo>
                  <a:pt x="0" y="2817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60232" y="544513"/>
            <a:ext cx="14567535" cy="863600"/>
          </a:xfrm>
          <a:prstGeom prst="rect">
            <a:avLst/>
          </a:prstGeom>
        </p:spPr>
        <p:txBody>
          <a:bodyPr lIns="0" tIns="0" rIns="0" bIns="0" rtlCol="0" anchor="t">
            <a:spAutoFit/>
          </a:bodyPr>
          <a:lstStyle/>
          <a:p>
            <a:pPr algn="ctr">
              <a:lnSpc>
                <a:spcPts val="7000"/>
              </a:lnSpc>
              <a:spcBef>
                <a:spcPct val="0"/>
              </a:spcBef>
            </a:pPr>
            <a:r>
              <a:rPr lang="en-US" sz="5000" b="1">
                <a:solidFill>
                  <a:srgbClr val="FFFFFF"/>
                </a:solidFill>
                <a:latin typeface="Canva Sans Bold"/>
                <a:ea typeface="Canva Sans Bold"/>
                <a:cs typeface="Canva Sans Bold"/>
                <a:sym typeface="Canva Sans Bold"/>
              </a:rPr>
              <a:t>Why White Claw Zero Will Succeed in Kitchener</a:t>
            </a:r>
          </a:p>
        </p:txBody>
      </p:sp>
      <p:sp>
        <p:nvSpPr>
          <p:cNvPr id="4" name="TextBox 4"/>
          <p:cNvSpPr txBox="1"/>
          <p:nvPr/>
        </p:nvSpPr>
        <p:spPr>
          <a:xfrm>
            <a:off x="1028700" y="3244659"/>
            <a:ext cx="16230600" cy="1298575"/>
          </a:xfrm>
          <a:prstGeom prst="rect">
            <a:avLst/>
          </a:prstGeom>
        </p:spPr>
        <p:txBody>
          <a:bodyPr lIns="0" tIns="0" rIns="0" bIns="0" rtlCol="0" anchor="t">
            <a:spAutoFit/>
          </a:bodyPr>
          <a:lstStyle/>
          <a:p>
            <a:pPr algn="just">
              <a:lnSpc>
                <a:spcPts val="3499"/>
              </a:lnSpc>
              <a:spcBef>
                <a:spcPct val="0"/>
              </a:spcBef>
            </a:pPr>
            <a:r>
              <a:rPr lang="en-US" sz="2499" b="1">
                <a:solidFill>
                  <a:srgbClr val="FFFFFF"/>
                </a:solidFill>
                <a:latin typeface="Canva Sans Bold"/>
                <a:ea typeface="Canva Sans Bold"/>
                <a:cs typeface="Canva Sans Bold"/>
                <a:sym typeface="Canva Sans Bold"/>
              </a:rPr>
              <a:t>"By aligning with Kitchener’s health-conscious and eco-friendly lifestyle, White Claw Zero Alcohol Seltzer will not only dominate the non-alcoholic beverage market but also set a standard for lifestyle branding in the region."</a:t>
            </a:r>
          </a:p>
        </p:txBody>
      </p:sp>
      <p:sp>
        <p:nvSpPr>
          <p:cNvPr id="5" name="Freeform 5"/>
          <p:cNvSpPr/>
          <p:nvPr/>
        </p:nvSpPr>
        <p:spPr>
          <a:xfrm rot="1382522">
            <a:off x="-366411" y="8777704"/>
            <a:ext cx="2174697" cy="2305842"/>
          </a:xfrm>
          <a:custGeom>
            <a:avLst/>
            <a:gdLst/>
            <a:ahLst/>
            <a:cxnLst/>
            <a:rect l="l" t="t" r="r" b="b"/>
            <a:pathLst>
              <a:path w="2174697" h="2305842">
                <a:moveTo>
                  <a:pt x="0" y="0"/>
                </a:moveTo>
                <a:lnTo>
                  <a:pt x="2174697" y="0"/>
                </a:lnTo>
                <a:lnTo>
                  <a:pt x="2174697" y="2305842"/>
                </a:lnTo>
                <a:lnTo>
                  <a:pt x="0" y="2305842"/>
                </a:lnTo>
                <a:lnTo>
                  <a:pt x="0" y="0"/>
                </a:lnTo>
                <a:close/>
              </a:path>
            </a:pathLst>
          </a:custGeom>
          <a:blipFill>
            <a:blip r:embed="rId4"/>
            <a:stretch>
              <a:fillRect/>
            </a:stretch>
          </a:blipFill>
        </p:spPr>
      </p:sp>
      <p:grpSp>
        <p:nvGrpSpPr>
          <p:cNvPr id="6" name="Group 6"/>
          <p:cNvGrpSpPr/>
          <p:nvPr/>
        </p:nvGrpSpPr>
        <p:grpSpPr>
          <a:xfrm>
            <a:off x="16127251" y="8798576"/>
            <a:ext cx="2264098" cy="2264098"/>
            <a:chOff x="0" y="0"/>
            <a:chExt cx="3018798" cy="3018798"/>
          </a:xfrm>
        </p:grpSpPr>
        <p:sp>
          <p:nvSpPr>
            <p:cNvPr id="7" name="Freeform 7"/>
            <p:cNvSpPr/>
            <p:nvPr/>
          </p:nvSpPr>
          <p:spPr>
            <a:xfrm rot="2700000">
              <a:off x="10110" y="874075"/>
              <a:ext cx="2998577" cy="1270647"/>
            </a:xfrm>
            <a:custGeom>
              <a:avLst/>
              <a:gdLst/>
              <a:ahLst/>
              <a:cxnLst/>
              <a:rect l="l" t="t" r="r" b="b"/>
              <a:pathLst>
                <a:path w="2998577" h="1270647">
                  <a:moveTo>
                    <a:pt x="0" y="0"/>
                  </a:moveTo>
                  <a:lnTo>
                    <a:pt x="2998578" y="0"/>
                  </a:lnTo>
                  <a:lnTo>
                    <a:pt x="2998578" y="1270647"/>
                  </a:lnTo>
                  <a:lnTo>
                    <a:pt x="0" y="1270647"/>
                  </a:lnTo>
                  <a:lnTo>
                    <a:pt x="0" y="0"/>
                  </a:lnTo>
                  <a:close/>
                </a:path>
              </a:pathLst>
            </a:custGeom>
            <a:blipFill>
              <a:blip r:embed="rId5"/>
              <a:stretch>
                <a:fillRect/>
              </a:stretch>
            </a:blipFill>
          </p:spPr>
        </p:sp>
        <p:sp>
          <p:nvSpPr>
            <p:cNvPr id="8" name="Freeform 8"/>
            <p:cNvSpPr/>
            <p:nvPr/>
          </p:nvSpPr>
          <p:spPr>
            <a:xfrm rot="5311956">
              <a:off x="1381061" y="875571"/>
              <a:ext cx="2194192" cy="929789"/>
            </a:xfrm>
            <a:custGeom>
              <a:avLst/>
              <a:gdLst/>
              <a:ahLst/>
              <a:cxnLst/>
              <a:rect l="l" t="t" r="r" b="b"/>
              <a:pathLst>
                <a:path w="2194192" h="929789">
                  <a:moveTo>
                    <a:pt x="0" y="0"/>
                  </a:moveTo>
                  <a:lnTo>
                    <a:pt x="2194192" y="0"/>
                  </a:lnTo>
                  <a:lnTo>
                    <a:pt x="2194192" y="929789"/>
                  </a:lnTo>
                  <a:lnTo>
                    <a:pt x="0" y="929789"/>
                  </a:lnTo>
                  <a:lnTo>
                    <a:pt x="0" y="0"/>
                  </a:lnTo>
                  <a:close/>
                </a:path>
              </a:pathLst>
            </a:custGeom>
            <a:blipFill>
              <a:blip r:embed="rId5"/>
              <a:stretch>
                <a:fillRect/>
              </a:stretch>
            </a:blipFill>
          </p:spPr>
        </p:sp>
      </p:grpSp>
      <p:sp>
        <p:nvSpPr>
          <p:cNvPr id="9" name="TextBox 9"/>
          <p:cNvSpPr txBox="1"/>
          <p:nvPr/>
        </p:nvSpPr>
        <p:spPr>
          <a:xfrm>
            <a:off x="7902375" y="9201150"/>
            <a:ext cx="1938576" cy="514349"/>
          </a:xfrm>
          <a:prstGeom prst="rect">
            <a:avLst/>
          </a:prstGeom>
        </p:spPr>
        <p:txBody>
          <a:bodyPr lIns="0" tIns="0" rIns="0" bIns="0" rtlCol="0" anchor="t">
            <a:spAutoFit/>
          </a:bodyPr>
          <a:lstStyle/>
          <a:p>
            <a:pPr algn="ctr">
              <a:lnSpc>
                <a:spcPts val="4200"/>
              </a:lnSpc>
              <a:spcBef>
                <a:spcPct val="0"/>
              </a:spcBef>
            </a:pPr>
            <a:r>
              <a:rPr lang="en-US" sz="3000" b="1">
                <a:solidFill>
                  <a:srgbClr val="FFB517"/>
                </a:solidFill>
                <a:latin typeface="Canva Sans Bold"/>
                <a:ea typeface="Canva Sans Bold"/>
                <a:cs typeface="Canva Sans Bold"/>
                <a:sym typeface="Canva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3882" y="8762240"/>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Freeform 5"/>
          <p:cNvSpPr/>
          <p:nvPr/>
        </p:nvSpPr>
        <p:spPr>
          <a:xfrm>
            <a:off x="10140749" y="2364612"/>
            <a:ext cx="619975" cy="1150765"/>
          </a:xfrm>
          <a:custGeom>
            <a:avLst/>
            <a:gdLst/>
            <a:ahLst/>
            <a:cxnLst/>
            <a:rect l="l" t="t" r="r" b="b"/>
            <a:pathLst>
              <a:path w="619975" h="1150765">
                <a:moveTo>
                  <a:pt x="0" y="0"/>
                </a:moveTo>
                <a:lnTo>
                  <a:pt x="619975" y="0"/>
                </a:lnTo>
                <a:lnTo>
                  <a:pt x="619975" y="1150765"/>
                </a:lnTo>
                <a:lnTo>
                  <a:pt x="0" y="11507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2583180"/>
            <a:ext cx="8115300" cy="6675120"/>
          </a:xfrm>
          <a:prstGeom prst="rect">
            <a:avLst/>
          </a:prstGeom>
        </p:spPr>
        <p:txBody>
          <a:bodyPr lIns="0" tIns="0" rIns="0" bIns="0" rtlCol="0" anchor="t">
            <a:spAutoFit/>
          </a:bodyPr>
          <a:lstStyle/>
          <a:p>
            <a:pPr marL="453390" lvl="1" indent="-226695" algn="l">
              <a:lnSpc>
                <a:spcPts val="3360"/>
              </a:lnSpc>
              <a:buFont typeface="Arial"/>
              <a:buChar char="•"/>
            </a:pPr>
            <a:r>
              <a:rPr lang="en-US" sz="2100">
                <a:solidFill>
                  <a:srgbClr val="FFFFFF"/>
                </a:solidFill>
                <a:latin typeface="Canva Sans"/>
                <a:ea typeface="Canva Sans"/>
                <a:cs typeface="Canva Sans"/>
                <a:sym typeface="Canva Sans"/>
              </a:rPr>
              <a:t>White Claw is a brand name synonymous with modern lifestyle aspirations of "guilt-free enjoyment." The brand uses its clean ingredients, sleek packaging, and association with leisure activities to speak to consumers desiring a more balanced indulgence. </a:t>
            </a:r>
          </a:p>
          <a:p>
            <a:pPr marL="453390" lvl="1" indent="-226695" algn="l">
              <a:lnSpc>
                <a:spcPts val="3360"/>
              </a:lnSpc>
              <a:buFont typeface="Arial"/>
              <a:buChar char="•"/>
            </a:pPr>
            <a:r>
              <a:rPr lang="en-US" sz="2100">
                <a:solidFill>
                  <a:srgbClr val="FFFFFF"/>
                </a:solidFill>
                <a:latin typeface="Canva Sans"/>
                <a:ea typeface="Canva Sans"/>
                <a:cs typeface="Canva Sans"/>
                <a:sym typeface="Canva Sans"/>
              </a:rPr>
              <a:t>This "lifestyle brand" appeal makes it different, classifying it in the beverage space as one for shared, memorable experiences rather than just a choice of drink​.</a:t>
            </a:r>
          </a:p>
          <a:p>
            <a:pPr marL="453390" lvl="1" indent="-226695" algn="l">
              <a:lnSpc>
                <a:spcPts val="3360"/>
              </a:lnSpc>
              <a:buFont typeface="Arial"/>
              <a:buChar char="•"/>
            </a:pPr>
            <a:r>
              <a:rPr lang="en-US" sz="2100">
                <a:solidFill>
                  <a:srgbClr val="FFFFFF"/>
                </a:solidFill>
                <a:latin typeface="Canva Sans"/>
                <a:ea typeface="Canva Sans"/>
                <a:cs typeface="Canva Sans"/>
                <a:sym typeface="Canva Sans"/>
              </a:rPr>
              <a:t>“Summer of White Claw” when Trevor Wallace posted a YouTube video that has since had 6 million views. The drink, about which many memes have since been made, “struck a chord with the spirit of American drinkers as it sits at the intersection of health, wellness and convenience”. In 2021, White Claw sales topped about $2 billion. The company still holds the title of “best hard seltzer.” </a:t>
            </a:r>
          </a:p>
          <a:p>
            <a:pPr algn="l">
              <a:lnSpc>
                <a:spcPts val="3360"/>
              </a:lnSpc>
            </a:pPr>
            <a:endParaRPr lang="en-US" sz="2100">
              <a:solidFill>
                <a:srgbClr val="FFFFFF"/>
              </a:solidFill>
              <a:latin typeface="Canva Sans"/>
              <a:ea typeface="Canva Sans"/>
              <a:cs typeface="Canva Sans"/>
              <a:sym typeface="Canva Sans"/>
            </a:endParaRPr>
          </a:p>
        </p:txBody>
      </p:sp>
      <p:sp>
        <p:nvSpPr>
          <p:cNvPr id="7" name="TextBox 7"/>
          <p:cNvSpPr txBox="1"/>
          <p:nvPr/>
        </p:nvSpPr>
        <p:spPr>
          <a:xfrm>
            <a:off x="9144000" y="3595314"/>
            <a:ext cx="7307458" cy="5457825"/>
          </a:xfrm>
          <a:prstGeom prst="rect">
            <a:avLst/>
          </a:prstGeom>
        </p:spPr>
        <p:txBody>
          <a:bodyPr lIns="0" tIns="0" rIns="0" bIns="0" rtlCol="0" anchor="t">
            <a:spAutoFit/>
          </a:bodyPr>
          <a:lstStyle/>
          <a:p>
            <a:pPr marL="485775" lvl="1" indent="-242888" algn="l">
              <a:lnSpc>
                <a:spcPts val="3600"/>
              </a:lnSpc>
              <a:buFont typeface="Arial"/>
              <a:buChar char="•"/>
            </a:pPr>
            <a:r>
              <a:rPr lang="en-US" sz="2250">
                <a:solidFill>
                  <a:srgbClr val="FFFFFF"/>
                </a:solidFill>
                <a:latin typeface="Canva Sans"/>
                <a:ea typeface="Canva Sans"/>
                <a:cs typeface="Canva Sans"/>
                <a:sym typeface="Canva Sans"/>
              </a:rPr>
              <a:t>Expanded into Canada in 2020.</a:t>
            </a:r>
          </a:p>
          <a:p>
            <a:pPr marL="485775" lvl="1" indent="-242888" algn="l">
              <a:lnSpc>
                <a:spcPts val="3600"/>
              </a:lnSpc>
              <a:buFont typeface="Arial"/>
              <a:buChar char="•"/>
            </a:pPr>
            <a:r>
              <a:rPr lang="en-US" sz="2250">
                <a:solidFill>
                  <a:srgbClr val="FFFFFF"/>
                </a:solidFill>
                <a:latin typeface="Canva Sans"/>
                <a:ea typeface="Canva Sans"/>
                <a:cs typeface="Canva Sans"/>
                <a:sym typeface="Canva Sans"/>
              </a:rPr>
              <a:t>Launched non-alcoholic seltzers in December 2023.</a:t>
            </a:r>
          </a:p>
          <a:p>
            <a:pPr marL="485775" lvl="1" indent="-242888" algn="l">
              <a:lnSpc>
                <a:spcPts val="3600"/>
              </a:lnSpc>
              <a:buFont typeface="Arial"/>
              <a:buChar char="•"/>
            </a:pPr>
            <a:r>
              <a:rPr lang="en-US" sz="2250">
                <a:solidFill>
                  <a:srgbClr val="FFFFFF"/>
                </a:solidFill>
                <a:latin typeface="Canva Sans"/>
                <a:ea typeface="Canva Sans"/>
                <a:cs typeface="Canva Sans"/>
                <a:sym typeface="Canva Sans"/>
              </a:rPr>
              <a:t>Dominates hard seltzer market with around 45% share</a:t>
            </a:r>
          </a:p>
          <a:p>
            <a:pPr marL="485775" lvl="1" indent="-242888" algn="l">
              <a:lnSpc>
                <a:spcPts val="3600"/>
              </a:lnSpc>
              <a:buFont typeface="Arial"/>
              <a:buChar char="•"/>
            </a:pPr>
            <a:r>
              <a:rPr lang="en-US" sz="2250">
                <a:solidFill>
                  <a:srgbClr val="FFFFFF"/>
                </a:solidFill>
                <a:latin typeface="Canva Sans"/>
                <a:ea typeface="Canva Sans"/>
                <a:cs typeface="Canva Sans"/>
                <a:sym typeface="Canva Sans"/>
              </a:rPr>
              <a:t>Products are low in calories (70-100 per serving), low in carbs and gluten-free.</a:t>
            </a:r>
          </a:p>
          <a:p>
            <a:pPr marL="485775" lvl="1" indent="-242888" algn="l">
              <a:lnSpc>
                <a:spcPts val="3600"/>
              </a:lnSpc>
              <a:buFont typeface="Arial"/>
              <a:buChar char="•"/>
            </a:pPr>
            <a:r>
              <a:rPr lang="en-US" sz="2250">
                <a:solidFill>
                  <a:srgbClr val="FFFFFF"/>
                </a:solidFill>
                <a:latin typeface="Canva Sans"/>
                <a:ea typeface="Canva Sans"/>
                <a:cs typeface="Canva Sans"/>
                <a:sym typeface="Canva Sans"/>
              </a:rPr>
              <a:t>Purified carbonated water, alcohol, natural flavors, natural cane sugar, citric acid, and sodium citrate.</a:t>
            </a:r>
          </a:p>
          <a:p>
            <a:pPr marL="485775" lvl="1" indent="-242888" algn="l">
              <a:lnSpc>
                <a:spcPts val="3600"/>
              </a:lnSpc>
              <a:buFont typeface="Arial"/>
              <a:buChar char="•"/>
            </a:pPr>
            <a:r>
              <a:rPr lang="en-US" sz="2250">
                <a:solidFill>
                  <a:srgbClr val="FFFFFF"/>
                </a:solidFill>
                <a:latin typeface="Canva Sans"/>
                <a:ea typeface="Canva Sans"/>
                <a:cs typeface="Canva Sans"/>
                <a:sym typeface="Canva Sans"/>
              </a:rPr>
              <a:t>"Grab life by the claw." This catchphrase evokes a lighthearted, adventurous attitude.</a:t>
            </a:r>
          </a:p>
        </p:txBody>
      </p:sp>
      <p:sp>
        <p:nvSpPr>
          <p:cNvPr id="8" name="TextBox 8"/>
          <p:cNvSpPr txBox="1"/>
          <p:nvPr/>
        </p:nvSpPr>
        <p:spPr>
          <a:xfrm>
            <a:off x="11161066" y="2668532"/>
            <a:ext cx="2765375" cy="495300"/>
          </a:xfrm>
          <a:prstGeom prst="rect">
            <a:avLst/>
          </a:prstGeom>
        </p:spPr>
        <p:txBody>
          <a:bodyPr lIns="0" tIns="0" rIns="0" bIns="0" rtlCol="0" anchor="t">
            <a:spAutoFit/>
          </a:bodyPr>
          <a:lstStyle/>
          <a:p>
            <a:pPr marL="0" lvl="0" indent="0" algn="l">
              <a:lnSpc>
                <a:spcPts val="4199"/>
              </a:lnSpc>
              <a:spcBef>
                <a:spcPct val="0"/>
              </a:spcBef>
            </a:pPr>
            <a:r>
              <a:rPr lang="en-US" sz="2999" b="1">
                <a:solidFill>
                  <a:srgbClr val="FFFFFF"/>
                </a:solidFill>
                <a:latin typeface="Canva Sans Medium"/>
                <a:ea typeface="Canva Sans Medium"/>
                <a:cs typeface="Canva Sans Medium"/>
                <a:sym typeface="Canva Sans Medium"/>
              </a:rPr>
              <a:t>KEY FACTS </a:t>
            </a:r>
          </a:p>
        </p:txBody>
      </p:sp>
      <p:sp>
        <p:nvSpPr>
          <p:cNvPr id="9" name="TextBox 9"/>
          <p:cNvSpPr txBox="1"/>
          <p:nvPr/>
        </p:nvSpPr>
        <p:spPr>
          <a:xfrm>
            <a:off x="3110295" y="174623"/>
            <a:ext cx="14149005" cy="854077"/>
          </a:xfrm>
          <a:prstGeom prst="rect">
            <a:avLst/>
          </a:prstGeom>
        </p:spPr>
        <p:txBody>
          <a:bodyPr lIns="0" tIns="0" rIns="0" bIns="0" rtlCol="0" anchor="t">
            <a:spAutoFit/>
          </a:bodyPr>
          <a:lstStyle/>
          <a:p>
            <a:pPr marL="0" lvl="0" indent="0" algn="l">
              <a:lnSpc>
                <a:spcPts val="6999"/>
              </a:lnSpc>
              <a:spcBef>
                <a:spcPct val="0"/>
              </a:spcBef>
            </a:pPr>
            <a:r>
              <a:rPr lang="en-US" sz="4999" b="1">
                <a:solidFill>
                  <a:srgbClr val="FFFFFF"/>
                </a:solidFill>
                <a:latin typeface="Canva Sans Medium"/>
                <a:ea typeface="Canva Sans Medium"/>
                <a:cs typeface="Canva Sans Medium"/>
                <a:sym typeface="Canva Sans Medium"/>
              </a:rPr>
              <a:t>WHITE CLAW’S CURRENT STANDING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3882" y="8762240"/>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TextBox 5"/>
          <p:cNvSpPr txBox="1"/>
          <p:nvPr/>
        </p:nvSpPr>
        <p:spPr>
          <a:xfrm>
            <a:off x="1028700" y="2359202"/>
            <a:ext cx="13981176" cy="6108065"/>
          </a:xfrm>
          <a:prstGeom prst="rect">
            <a:avLst/>
          </a:prstGeom>
        </p:spPr>
        <p:txBody>
          <a:bodyPr lIns="0" tIns="0" rIns="0" bIns="0" rtlCol="0" anchor="t">
            <a:spAutoFit/>
          </a:bodyPr>
          <a:lstStyle/>
          <a:p>
            <a:pPr marL="474979" lvl="1" indent="-237490" algn="l">
              <a:lnSpc>
                <a:spcPts val="3519"/>
              </a:lnSpc>
              <a:buFont typeface="Arial"/>
              <a:buChar char="•"/>
            </a:pPr>
            <a:r>
              <a:rPr lang="en-US" sz="2199">
                <a:solidFill>
                  <a:srgbClr val="FFFFFF"/>
                </a:solidFill>
                <a:latin typeface="Canva Sans"/>
                <a:ea typeface="Canva Sans"/>
                <a:cs typeface="Canva Sans"/>
                <a:sym typeface="Canva Sans"/>
              </a:rPr>
              <a:t>White Claw is the market share leader in the hard seltzer category at mid-50% globally and has remained flat despite increased competition.</a:t>
            </a:r>
          </a:p>
          <a:p>
            <a:pPr marL="474979" lvl="1" indent="-237490" algn="l">
              <a:lnSpc>
                <a:spcPts val="3519"/>
              </a:lnSpc>
              <a:buFont typeface="Arial"/>
              <a:buChar char="•"/>
            </a:pPr>
            <a:r>
              <a:rPr lang="en-US" sz="2199">
                <a:solidFill>
                  <a:srgbClr val="FFFFFF"/>
                </a:solidFill>
                <a:latin typeface="Canva Sans"/>
                <a:ea typeface="Canva Sans"/>
                <a:cs typeface="Canva Sans"/>
                <a:sym typeface="Canva Sans"/>
              </a:rPr>
              <a:t>White Claw has sold 16 million cases in 2023, outpacing the combination of over 350 other brands in the hard seltzer category. That speaks to its ability to hold onto leadership even as the market faces pressures.</a:t>
            </a:r>
          </a:p>
          <a:p>
            <a:pPr marL="474979" lvl="1" indent="-237490" algn="l">
              <a:lnSpc>
                <a:spcPts val="3519"/>
              </a:lnSpc>
              <a:buFont typeface="Arial"/>
              <a:buChar char="•"/>
            </a:pPr>
            <a:r>
              <a:rPr lang="en-US" sz="2199">
                <a:solidFill>
                  <a:srgbClr val="FFFFFF"/>
                </a:solidFill>
                <a:latin typeface="Canva Sans"/>
                <a:ea typeface="Canva Sans"/>
                <a:cs typeface="Canva Sans"/>
                <a:sym typeface="Canva Sans"/>
              </a:rPr>
              <a:t>It also focuses on its household penetration, making it a preferred choice to the health-conscious Millennials and Gen Z.</a:t>
            </a:r>
          </a:p>
          <a:p>
            <a:pPr marL="474979" lvl="1" indent="-237490" algn="l">
              <a:lnSpc>
                <a:spcPts val="3519"/>
              </a:lnSpc>
              <a:buFont typeface="Arial"/>
              <a:buChar char="•"/>
            </a:pPr>
            <a:r>
              <a:rPr lang="en-US" sz="2199">
                <a:solidFill>
                  <a:srgbClr val="FFFFFF"/>
                </a:solidFill>
                <a:latin typeface="Canva Sans"/>
                <a:ea typeface="Canva Sans"/>
                <a:cs typeface="Canva Sans"/>
                <a:sym typeface="Canva Sans"/>
              </a:rPr>
              <a:t>Strong brand equity coupled with focused digital campaigns give it that competitive edge and appeal across genders and age demographics.</a:t>
            </a:r>
          </a:p>
          <a:p>
            <a:pPr marL="474979" lvl="1" indent="-237490" algn="l">
              <a:lnSpc>
                <a:spcPts val="3519"/>
              </a:lnSpc>
              <a:buFont typeface="Arial"/>
              <a:buChar char="•"/>
            </a:pPr>
            <a:r>
              <a:rPr lang="en-US" sz="2199">
                <a:solidFill>
                  <a:srgbClr val="FFFFFF"/>
                </a:solidFill>
                <a:latin typeface="Canva Sans"/>
                <a:ea typeface="Canva Sans"/>
                <a:cs typeface="Canva Sans"/>
                <a:sym typeface="Canva Sans"/>
              </a:rPr>
              <a:t>Innovations like exotic flavors and "functional" benefits are in line with current consumer trends. The company tapped into its Internet fans and chose these flavors based on 70,000 social media requests. Listening to the preferences of your fans who reach out to you can go a long way.</a:t>
            </a:r>
          </a:p>
          <a:p>
            <a:pPr marL="474979" lvl="1" indent="-237490" algn="l">
              <a:lnSpc>
                <a:spcPts val="3519"/>
              </a:lnSpc>
              <a:buFont typeface="Arial"/>
              <a:buChar char="•"/>
            </a:pPr>
            <a:r>
              <a:rPr lang="en-US" sz="2199">
                <a:solidFill>
                  <a:srgbClr val="FFFFFF"/>
                </a:solidFill>
                <a:latin typeface="Canva Sans"/>
                <a:ea typeface="Canva Sans"/>
                <a:cs typeface="Canva Sans"/>
                <a:sym typeface="Canva Sans"/>
              </a:rPr>
              <a:t>White Claw has a search volume of 1,330,000,000 in Google, 42 times the search volume of "spiked seltzer" (2,530,000 results) and "hard seltzer" (28,900,000 results) combined.</a:t>
            </a:r>
          </a:p>
        </p:txBody>
      </p:sp>
      <p:sp>
        <p:nvSpPr>
          <p:cNvPr id="6" name="TextBox 6"/>
          <p:cNvSpPr txBox="1"/>
          <p:nvPr/>
        </p:nvSpPr>
        <p:spPr>
          <a:xfrm>
            <a:off x="5280502" y="174623"/>
            <a:ext cx="9170843" cy="854077"/>
          </a:xfrm>
          <a:prstGeom prst="rect">
            <a:avLst/>
          </a:prstGeom>
        </p:spPr>
        <p:txBody>
          <a:bodyPr lIns="0" tIns="0" rIns="0" bIns="0" rtlCol="0" anchor="t">
            <a:spAutoFit/>
          </a:bodyPr>
          <a:lstStyle/>
          <a:p>
            <a:pPr marL="0" lvl="0" indent="0" algn="l">
              <a:lnSpc>
                <a:spcPts val="6999"/>
              </a:lnSpc>
              <a:spcBef>
                <a:spcPct val="0"/>
              </a:spcBef>
            </a:pPr>
            <a:r>
              <a:rPr lang="en-US" sz="4999" b="1">
                <a:solidFill>
                  <a:srgbClr val="FFFFFF"/>
                </a:solidFill>
                <a:latin typeface="Canva Sans Bold"/>
                <a:ea typeface="Canva Sans Bold"/>
                <a:cs typeface="Canva Sans Bold"/>
                <a:sym typeface="Canva Sans Bold"/>
              </a:rPr>
              <a:t>PRIMARY RESEARCH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3882" y="8762240"/>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graphicFrame>
        <p:nvGraphicFramePr>
          <p:cNvPr id="5" name="Table 5"/>
          <p:cNvGraphicFramePr>
            <a:graphicFrameLocks noGrp="1"/>
          </p:cNvGraphicFramePr>
          <p:nvPr/>
        </p:nvGraphicFramePr>
        <p:xfrm>
          <a:off x="1032081" y="1345956"/>
          <a:ext cx="14293413" cy="4000500"/>
        </p:xfrm>
        <a:graphic>
          <a:graphicData uri="http://schemas.openxmlformats.org/drawingml/2006/table">
            <a:tbl>
              <a:tblPr/>
              <a:tblGrid>
                <a:gridCol w="2034598">
                  <a:extLst>
                    <a:ext uri="{9D8B030D-6E8A-4147-A177-3AD203B41FA5}">
                      <a16:colId xmlns:a16="http://schemas.microsoft.com/office/drawing/2014/main" val="20000"/>
                    </a:ext>
                  </a:extLst>
                </a:gridCol>
                <a:gridCol w="3604290">
                  <a:extLst>
                    <a:ext uri="{9D8B030D-6E8A-4147-A177-3AD203B41FA5}">
                      <a16:colId xmlns:a16="http://schemas.microsoft.com/office/drawing/2014/main" val="20001"/>
                    </a:ext>
                  </a:extLst>
                </a:gridCol>
                <a:gridCol w="4511224">
                  <a:extLst>
                    <a:ext uri="{9D8B030D-6E8A-4147-A177-3AD203B41FA5}">
                      <a16:colId xmlns:a16="http://schemas.microsoft.com/office/drawing/2014/main" val="20002"/>
                    </a:ext>
                  </a:extLst>
                </a:gridCol>
                <a:gridCol w="4143301">
                  <a:extLst>
                    <a:ext uri="{9D8B030D-6E8A-4147-A177-3AD203B41FA5}">
                      <a16:colId xmlns:a16="http://schemas.microsoft.com/office/drawing/2014/main" val="20003"/>
                    </a:ext>
                  </a:extLst>
                </a:gridCol>
              </a:tblGrid>
              <a:tr h="1208784">
                <a:tc>
                  <a:txBody>
                    <a:bodyPr/>
                    <a:lstStyle/>
                    <a:p>
                      <a:pPr algn="l">
                        <a:lnSpc>
                          <a:spcPts val="2940"/>
                        </a:lnSpc>
                        <a:defRPr/>
                      </a:pPr>
                      <a:r>
                        <a:rPr lang="en-US" sz="2100" b="1">
                          <a:solidFill>
                            <a:srgbClr val="FFFFFF"/>
                          </a:solidFill>
                          <a:latin typeface="Canva Sans Bold"/>
                          <a:ea typeface="Canva Sans Bold"/>
                          <a:cs typeface="Canva Sans Bold"/>
                          <a:sym typeface="Canva Sans Bold"/>
                        </a:rPr>
                        <a:t>SEEDLIP</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anva Sans"/>
                          <a:ea typeface="Canva Sans"/>
                          <a:cs typeface="Canva Sans"/>
                          <a:sym typeface="Canva Sans"/>
                        </a:rPr>
                        <a:t>Premium appeal,</a:t>
                      </a:r>
                      <a:endParaRPr lang="en-US" sz="1100"/>
                    </a:p>
                    <a:p>
                      <a:pPr algn="l">
                        <a:lnSpc>
                          <a:spcPts val="2940"/>
                        </a:lnSpc>
                      </a:pPr>
                      <a:r>
                        <a:rPr lang="en-US" sz="2100">
                          <a:solidFill>
                            <a:srgbClr val="FFFFFF"/>
                          </a:solidFill>
                          <a:latin typeface="Canva Sans"/>
                          <a:ea typeface="Canva Sans"/>
                          <a:cs typeface="Canva Sans"/>
                          <a:sym typeface="Canva Sans"/>
                        </a:rPr>
                        <a:t>  mixology-focused.</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anva Sans"/>
                          <a:ea typeface="Canva Sans"/>
                          <a:cs typeface="Canva Sans"/>
                          <a:sym typeface="Canva Sans"/>
                        </a:rPr>
                        <a:t>Niche audience,</a:t>
                      </a:r>
                      <a:endParaRPr lang="en-US" sz="1100"/>
                    </a:p>
                    <a:p>
                      <a:pPr algn="l">
                        <a:lnSpc>
                          <a:spcPts val="2940"/>
                        </a:lnSpc>
                      </a:pPr>
                      <a:r>
                        <a:rPr lang="en-US" sz="2100">
                          <a:solidFill>
                            <a:srgbClr val="FFFFFF"/>
                          </a:solidFill>
                          <a:latin typeface="Canva Sans"/>
                          <a:ea typeface="Canva Sans"/>
                          <a:cs typeface="Canva Sans"/>
                          <a:sym typeface="Canva Sans"/>
                        </a:rPr>
                        <a:t>  limited scalability.</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anva Sans"/>
                          <a:ea typeface="Canva Sans"/>
                          <a:cs typeface="Canva Sans"/>
                          <a:sym typeface="Canva Sans"/>
                        </a:rPr>
                        <a:t>Growing 67.7%</a:t>
                      </a:r>
                      <a:endParaRPr lang="en-US" sz="1100"/>
                    </a:p>
                    <a:p>
                      <a:pPr algn="l">
                        <a:lnSpc>
                          <a:spcPts val="2940"/>
                        </a:lnSpc>
                      </a:pPr>
                      <a:r>
                        <a:rPr lang="en-US" sz="2100">
                          <a:solidFill>
                            <a:srgbClr val="FFFFFF"/>
                          </a:solidFill>
                          <a:latin typeface="Canva Sans"/>
                          <a:ea typeface="Canva Sans"/>
                          <a:cs typeface="Canva Sans"/>
                          <a:sym typeface="Canva Sans"/>
                        </a:rPr>
                        <a:t>  annually (small base).</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08784">
                <a:tc>
                  <a:txBody>
                    <a:bodyPr/>
                    <a:lstStyle/>
                    <a:p>
                      <a:pPr algn="l">
                        <a:lnSpc>
                          <a:spcPts val="2940"/>
                        </a:lnSpc>
                        <a:defRPr/>
                      </a:pPr>
                      <a:r>
                        <a:rPr lang="en-US" sz="2100" b="1">
                          <a:solidFill>
                            <a:srgbClr val="FFFFFF"/>
                          </a:solidFill>
                          <a:latin typeface="Canva Sans Bold"/>
                          <a:ea typeface="Canva Sans Bold"/>
                          <a:cs typeface="Canva Sans Bold"/>
                          <a:sym typeface="Canva Sans Bold"/>
                        </a:rPr>
                        <a:t>Budweiser Zero</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anva Sans"/>
                          <a:ea typeface="Canva Sans"/>
                          <a:cs typeface="Canva Sans"/>
                          <a:sym typeface="Canva Sans"/>
                        </a:rPr>
                        <a:t>Strong branding,</a:t>
                      </a:r>
                      <a:endParaRPr lang="en-US" sz="1100"/>
                    </a:p>
                    <a:p>
                      <a:pPr algn="l">
                        <a:lnSpc>
                          <a:spcPts val="2940"/>
                        </a:lnSpc>
                      </a:pPr>
                      <a:r>
                        <a:rPr lang="en-US" sz="2100">
                          <a:solidFill>
                            <a:srgbClr val="FFFFFF"/>
                          </a:solidFill>
                          <a:latin typeface="Canva Sans"/>
                          <a:ea typeface="Canva Sans"/>
                          <a:cs typeface="Canva Sans"/>
                          <a:sym typeface="Canva Sans"/>
                        </a:rPr>
                        <a:t>  zero sugar/calories.</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anva Sans"/>
                          <a:ea typeface="Canva Sans"/>
                          <a:cs typeface="Canva Sans"/>
                          <a:sym typeface="Canva Sans"/>
                        </a:rPr>
                        <a:t>Confusion</a:t>
                      </a:r>
                      <a:endParaRPr lang="en-US" sz="1100"/>
                    </a:p>
                    <a:p>
                      <a:pPr algn="l">
                        <a:lnSpc>
                          <a:spcPts val="2940"/>
                        </a:lnSpc>
                      </a:pPr>
                      <a:r>
                        <a:rPr lang="en-US" sz="2100">
                          <a:solidFill>
                            <a:srgbClr val="FFFFFF"/>
                          </a:solidFill>
                          <a:latin typeface="Canva Sans"/>
                          <a:ea typeface="Canva Sans"/>
                          <a:cs typeface="Canva Sans"/>
                          <a:sym typeface="Canva Sans"/>
                        </a:rPr>
                        <a:t>  about malt base, aging appeal.</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anva Sans"/>
                          <a:ea typeface="Canva Sans"/>
                          <a:cs typeface="Canva Sans"/>
                          <a:sym typeface="Canva Sans"/>
                        </a:rPr>
                        <a:t>Declining</a:t>
                      </a:r>
                      <a:endParaRPr lang="en-US" sz="1100"/>
                    </a:p>
                    <a:p>
                      <a:pPr algn="l">
                        <a:lnSpc>
                          <a:spcPts val="2940"/>
                        </a:lnSpc>
                      </a:pPr>
                      <a:r>
                        <a:rPr lang="en-US" sz="2100">
                          <a:solidFill>
                            <a:srgbClr val="FFFFFF"/>
                          </a:solidFill>
                          <a:latin typeface="Canva Sans"/>
                          <a:ea typeface="Canva Sans"/>
                          <a:cs typeface="Canva Sans"/>
                          <a:sym typeface="Canva Sans"/>
                        </a:rPr>
                        <a:t>  share in non-alcoholic beer.</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582932">
                <a:tc>
                  <a:txBody>
                    <a:bodyPr/>
                    <a:lstStyle/>
                    <a:p>
                      <a:pPr algn="l">
                        <a:lnSpc>
                          <a:spcPts val="2940"/>
                        </a:lnSpc>
                        <a:defRPr/>
                      </a:pPr>
                      <a:r>
                        <a:rPr lang="en-US" sz="2100" b="1">
                          <a:solidFill>
                            <a:srgbClr val="FFFFFF"/>
                          </a:solidFill>
                          <a:latin typeface="Canva Sans Bold"/>
                          <a:ea typeface="Canva Sans Bold"/>
                          <a:cs typeface="Canva Sans Bold"/>
                          <a:sym typeface="Canva Sans Bold"/>
                        </a:rPr>
                        <a:t>Heineken 0.0</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anva Sans"/>
                          <a:ea typeface="Canva Sans"/>
                          <a:cs typeface="Canva Sans"/>
                          <a:sym typeface="Canva Sans"/>
                        </a:rPr>
                        <a:t>Traditional beer</a:t>
                      </a:r>
                      <a:endParaRPr lang="en-US" sz="1100"/>
                    </a:p>
                    <a:p>
                      <a:pPr algn="l">
                        <a:lnSpc>
                          <a:spcPts val="2940"/>
                        </a:lnSpc>
                      </a:pPr>
                      <a:r>
                        <a:rPr lang="en-US" sz="2100">
                          <a:solidFill>
                            <a:srgbClr val="FFFFFF"/>
                          </a:solidFill>
                          <a:latin typeface="Canva Sans"/>
                          <a:ea typeface="Canva Sans"/>
                          <a:cs typeface="Canva Sans"/>
                          <a:sym typeface="Canva Sans"/>
                        </a:rPr>
                        <a:t>  experience, broad base.</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anva Sans"/>
                          <a:ea typeface="Canva Sans"/>
                          <a:cs typeface="Canva Sans"/>
                          <a:sym typeface="Canva Sans"/>
                        </a:rPr>
                        <a:t>Limited</a:t>
                      </a:r>
                      <a:endParaRPr lang="en-US" sz="1100"/>
                    </a:p>
                    <a:p>
                      <a:pPr algn="l">
                        <a:lnSpc>
                          <a:spcPts val="2940"/>
                        </a:lnSpc>
                      </a:pPr>
                      <a:r>
                        <a:rPr lang="en-US" sz="2100">
                          <a:solidFill>
                            <a:srgbClr val="FFFFFF"/>
                          </a:solidFill>
                          <a:latin typeface="Canva Sans"/>
                          <a:ea typeface="Canva Sans"/>
                          <a:cs typeface="Canva Sans"/>
                          <a:sym typeface="Canva Sans"/>
                        </a:rPr>
                        <a:t>  to traditional marketing.</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940"/>
                        </a:lnSpc>
                        <a:defRPr/>
                      </a:pPr>
                      <a:r>
                        <a:rPr lang="en-US" sz="2100">
                          <a:solidFill>
                            <a:srgbClr val="FFFFFF"/>
                          </a:solidFill>
                          <a:latin typeface="Canva Sans"/>
                          <a:ea typeface="Canva Sans"/>
                          <a:cs typeface="Canva Sans"/>
                          <a:sym typeface="Canva Sans"/>
                        </a:rPr>
                        <a:t>9%</a:t>
                      </a:r>
                      <a:endParaRPr lang="en-US" sz="1100"/>
                    </a:p>
                    <a:p>
                      <a:pPr algn="l">
                        <a:lnSpc>
                          <a:spcPts val="2940"/>
                        </a:lnSpc>
                      </a:pPr>
                      <a:r>
                        <a:rPr lang="en-US" sz="2100">
                          <a:solidFill>
                            <a:srgbClr val="FFFFFF"/>
                          </a:solidFill>
                          <a:latin typeface="Canva Sans"/>
                          <a:ea typeface="Canva Sans"/>
                          <a:cs typeface="Canva Sans"/>
                          <a:sym typeface="Canva Sans"/>
                        </a:rPr>
                        <a:t>  global growth in 2022.</a:t>
                      </a:r>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4357630" y="-95250"/>
            <a:ext cx="9170843" cy="854077"/>
          </a:xfrm>
          <a:prstGeom prst="rect">
            <a:avLst/>
          </a:prstGeom>
        </p:spPr>
        <p:txBody>
          <a:bodyPr lIns="0" tIns="0" rIns="0" bIns="0" rtlCol="0" anchor="t">
            <a:spAutoFit/>
          </a:bodyPr>
          <a:lstStyle/>
          <a:p>
            <a:pPr marL="0" lvl="0" indent="0" algn="l">
              <a:lnSpc>
                <a:spcPts val="6999"/>
              </a:lnSpc>
              <a:spcBef>
                <a:spcPct val="0"/>
              </a:spcBef>
            </a:pPr>
            <a:r>
              <a:rPr lang="en-US" sz="4999" b="1">
                <a:solidFill>
                  <a:srgbClr val="FFFFFF"/>
                </a:solidFill>
                <a:latin typeface="Canva Sans Bold"/>
                <a:ea typeface="Canva Sans Bold"/>
                <a:cs typeface="Canva Sans Bold"/>
                <a:sym typeface="Canva Sans Bold"/>
              </a:rPr>
              <a:t>SECONDARY RESEARCH </a:t>
            </a:r>
          </a:p>
        </p:txBody>
      </p:sp>
      <p:sp>
        <p:nvSpPr>
          <p:cNvPr id="7" name="TextBox 7"/>
          <p:cNvSpPr txBox="1"/>
          <p:nvPr/>
        </p:nvSpPr>
        <p:spPr>
          <a:xfrm>
            <a:off x="829442" y="5860806"/>
            <a:ext cx="16227219" cy="3743055"/>
          </a:xfrm>
          <a:prstGeom prst="rect">
            <a:avLst/>
          </a:prstGeom>
        </p:spPr>
        <p:txBody>
          <a:bodyPr lIns="0" tIns="0" rIns="0" bIns="0" rtlCol="0" anchor="t">
            <a:spAutoFit/>
          </a:bodyPr>
          <a:lstStyle/>
          <a:p>
            <a:pPr marL="446440" lvl="1" indent="-223220" algn="l">
              <a:lnSpc>
                <a:spcPts val="3308"/>
              </a:lnSpc>
              <a:buFont typeface="Arial"/>
              <a:buChar char="•"/>
            </a:pPr>
            <a:r>
              <a:rPr lang="en-US" sz="2067">
                <a:solidFill>
                  <a:srgbClr val="FFFFFF"/>
                </a:solidFill>
                <a:latin typeface="Canva Sans"/>
                <a:ea typeface="Canva Sans"/>
                <a:cs typeface="Canva Sans"/>
                <a:sym typeface="Canva Sans"/>
              </a:rPr>
              <a:t>The global non-alcoholic wine and beer market is expected to reach USD 42.37 billion by 2032, growing at a CAGR of 6.47%.</a:t>
            </a:r>
          </a:p>
          <a:p>
            <a:pPr marL="446440" lvl="1" indent="-223220" algn="l">
              <a:lnSpc>
                <a:spcPts val="3308"/>
              </a:lnSpc>
              <a:buFont typeface="Arial"/>
              <a:buChar char="•"/>
            </a:pPr>
            <a:r>
              <a:rPr lang="en-US" sz="2067">
                <a:solidFill>
                  <a:srgbClr val="FFFFFF"/>
                </a:solidFill>
                <a:latin typeface="Canva Sans"/>
                <a:ea typeface="Canva Sans"/>
                <a:cs typeface="Canva Sans"/>
                <a:sym typeface="Canva Sans"/>
              </a:rPr>
              <a:t>Rising health consciousness among consumers is driving growth, particularly among millennials seeking healthier alternatives.</a:t>
            </a:r>
          </a:p>
          <a:p>
            <a:pPr marL="446440" lvl="1" indent="-223220" algn="l">
              <a:lnSpc>
                <a:spcPts val="3308"/>
              </a:lnSpc>
              <a:buFont typeface="Arial"/>
              <a:buChar char="•"/>
            </a:pPr>
            <a:r>
              <a:rPr lang="en-US" sz="2067">
                <a:solidFill>
                  <a:srgbClr val="FFFFFF"/>
                </a:solidFill>
                <a:latin typeface="Canva Sans"/>
                <a:ea typeface="Canva Sans"/>
                <a:cs typeface="Canva Sans"/>
                <a:sym typeface="Canva Sans"/>
              </a:rPr>
              <a:t>Social attitudes toward drinking are evolving, with more consumers embracing moderation or abstaining from alcohol altogether.</a:t>
            </a:r>
          </a:p>
          <a:p>
            <a:pPr marL="446440" lvl="1" indent="-223220" algn="l">
              <a:lnSpc>
                <a:spcPts val="3308"/>
              </a:lnSpc>
              <a:buFont typeface="Arial"/>
              <a:buChar char="•"/>
            </a:pPr>
            <a:r>
              <a:rPr lang="en-US" sz="2067">
                <a:solidFill>
                  <a:srgbClr val="FFFFFF"/>
                </a:solidFill>
                <a:latin typeface="Canva Sans"/>
                <a:ea typeface="Canva Sans"/>
                <a:cs typeface="Canva Sans"/>
                <a:sym typeface="Canva Sans"/>
              </a:rPr>
              <a:t>The hard seltzer market, currently worth about $13.47 billion, could grow to $57.34 billion by 2030 according to Grand View Research.</a:t>
            </a:r>
          </a:p>
          <a:p>
            <a:pPr marL="446440" lvl="1" indent="-223220" algn="l">
              <a:lnSpc>
                <a:spcPts val="3308"/>
              </a:lnSpc>
              <a:buFont typeface="Arial"/>
              <a:buChar char="•"/>
            </a:pPr>
            <a:r>
              <a:rPr lang="en-US" sz="2067">
                <a:solidFill>
                  <a:srgbClr val="FFFFFF"/>
                </a:solidFill>
                <a:latin typeface="Canva Sans"/>
                <a:ea typeface="Canva Sans"/>
                <a:cs typeface="Canva Sans"/>
                <a:sym typeface="Canva Sans"/>
              </a:rPr>
              <a:t>The global market for Ready-to-Drink (RTD) beverages is expected to reach $17.67 billion by 2025, growing at a CAGR of 7.2% from 2018 to 2025.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8804" y="-12802129"/>
            <a:ext cx="16312686" cy="16312686"/>
          </a:xfrm>
          <a:custGeom>
            <a:avLst/>
            <a:gdLst/>
            <a:ahLst/>
            <a:cxnLst/>
            <a:rect l="l" t="t" r="r" b="b"/>
            <a:pathLst>
              <a:path w="16312686" h="16312686">
                <a:moveTo>
                  <a:pt x="0" y="0"/>
                </a:moveTo>
                <a:lnTo>
                  <a:pt x="16312686" y="0"/>
                </a:lnTo>
                <a:lnTo>
                  <a:pt x="16312686" y="16312686"/>
                </a:lnTo>
                <a:lnTo>
                  <a:pt x="0" y="16312686"/>
                </a:lnTo>
                <a:lnTo>
                  <a:pt x="0" y="0"/>
                </a:lnTo>
                <a:close/>
              </a:path>
            </a:pathLst>
          </a:custGeom>
          <a:blipFill>
            <a:blip r:embed="rId2">
              <a:alphaModFix amt="43999"/>
            </a:blip>
            <a:stretch>
              <a:fillRect/>
            </a:stretch>
          </a:blipFill>
        </p:spPr>
      </p:sp>
      <p:grpSp>
        <p:nvGrpSpPr>
          <p:cNvPr id="3" name="Group 3"/>
          <p:cNvGrpSpPr/>
          <p:nvPr/>
        </p:nvGrpSpPr>
        <p:grpSpPr>
          <a:xfrm>
            <a:off x="2625941" y="4015382"/>
            <a:ext cx="6182617" cy="2263551"/>
            <a:chOff x="0" y="0"/>
            <a:chExt cx="1110033" cy="406400"/>
          </a:xfrm>
        </p:grpSpPr>
        <p:sp>
          <p:nvSpPr>
            <p:cNvPr id="4" name="Freeform 4"/>
            <p:cNvSpPr/>
            <p:nvPr/>
          </p:nvSpPr>
          <p:spPr>
            <a:xfrm>
              <a:off x="0" y="0"/>
              <a:ext cx="1110033" cy="406400"/>
            </a:xfrm>
            <a:custGeom>
              <a:avLst/>
              <a:gdLst/>
              <a:ahLst/>
              <a:cxnLst/>
              <a:rect l="l" t="t" r="r" b="b"/>
              <a:pathLst>
                <a:path w="1110033" h="406400">
                  <a:moveTo>
                    <a:pt x="906833" y="0"/>
                  </a:moveTo>
                  <a:cubicBezTo>
                    <a:pt x="1019057" y="0"/>
                    <a:pt x="1110033" y="90976"/>
                    <a:pt x="1110033" y="203200"/>
                  </a:cubicBezTo>
                  <a:cubicBezTo>
                    <a:pt x="1110033" y="315424"/>
                    <a:pt x="1019057" y="406400"/>
                    <a:pt x="90683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5" name="TextBox 5"/>
            <p:cNvSpPr txBox="1"/>
            <p:nvPr/>
          </p:nvSpPr>
          <p:spPr>
            <a:xfrm>
              <a:off x="0" y="-76200"/>
              <a:ext cx="1110033" cy="482600"/>
            </a:xfrm>
            <a:prstGeom prst="rect">
              <a:avLst/>
            </a:prstGeom>
          </p:spPr>
          <p:txBody>
            <a:bodyPr lIns="50800" tIns="50800" rIns="50800" bIns="50800" rtlCol="0" anchor="ctr"/>
            <a:lstStyle/>
            <a:p>
              <a:pPr algn="ctr">
                <a:lnSpc>
                  <a:spcPts val="3148"/>
                </a:lnSpc>
              </a:pPr>
              <a:endParaRPr/>
            </a:p>
          </p:txBody>
        </p:sp>
      </p:grpSp>
      <p:grpSp>
        <p:nvGrpSpPr>
          <p:cNvPr id="6" name="Group 6"/>
          <p:cNvGrpSpPr>
            <a:grpSpLocks noChangeAspect="1"/>
          </p:cNvGrpSpPr>
          <p:nvPr/>
        </p:nvGrpSpPr>
        <p:grpSpPr>
          <a:xfrm>
            <a:off x="3089055" y="4153637"/>
            <a:ext cx="1987042" cy="1987042"/>
            <a:chOff x="0" y="0"/>
            <a:chExt cx="6350000" cy="6350000"/>
          </a:xfrm>
        </p:grpSpPr>
        <p:sp>
          <p:nvSpPr>
            <p:cNvPr id="7" name="Freeform 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8" name="Freeform 8"/>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223" r="223"/>
              </a:stretch>
            </a:blipFill>
          </p:spPr>
        </p:sp>
      </p:grpSp>
      <p:grpSp>
        <p:nvGrpSpPr>
          <p:cNvPr id="9" name="Group 9"/>
          <p:cNvGrpSpPr/>
          <p:nvPr/>
        </p:nvGrpSpPr>
        <p:grpSpPr>
          <a:xfrm>
            <a:off x="9479442" y="4015382"/>
            <a:ext cx="6182617" cy="2263551"/>
            <a:chOff x="0" y="0"/>
            <a:chExt cx="1110033" cy="406400"/>
          </a:xfrm>
        </p:grpSpPr>
        <p:sp>
          <p:nvSpPr>
            <p:cNvPr id="10" name="Freeform 10"/>
            <p:cNvSpPr/>
            <p:nvPr/>
          </p:nvSpPr>
          <p:spPr>
            <a:xfrm>
              <a:off x="0" y="0"/>
              <a:ext cx="1110033" cy="406400"/>
            </a:xfrm>
            <a:custGeom>
              <a:avLst/>
              <a:gdLst/>
              <a:ahLst/>
              <a:cxnLst/>
              <a:rect l="l" t="t" r="r" b="b"/>
              <a:pathLst>
                <a:path w="1110033" h="406400">
                  <a:moveTo>
                    <a:pt x="906833" y="0"/>
                  </a:moveTo>
                  <a:cubicBezTo>
                    <a:pt x="1019057" y="0"/>
                    <a:pt x="1110033" y="90976"/>
                    <a:pt x="1110033" y="203200"/>
                  </a:cubicBezTo>
                  <a:cubicBezTo>
                    <a:pt x="1110033" y="315424"/>
                    <a:pt x="1019057" y="406400"/>
                    <a:pt x="90683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1" name="TextBox 11"/>
            <p:cNvSpPr txBox="1"/>
            <p:nvPr/>
          </p:nvSpPr>
          <p:spPr>
            <a:xfrm>
              <a:off x="0" y="-76200"/>
              <a:ext cx="1110033" cy="482600"/>
            </a:xfrm>
            <a:prstGeom prst="rect">
              <a:avLst/>
            </a:prstGeom>
          </p:spPr>
          <p:txBody>
            <a:bodyPr lIns="50800" tIns="50800" rIns="50800" bIns="50800" rtlCol="0" anchor="ctr"/>
            <a:lstStyle/>
            <a:p>
              <a:pPr algn="ctr">
                <a:lnSpc>
                  <a:spcPts val="3148"/>
                </a:lnSpc>
              </a:pPr>
              <a:endParaRPr/>
            </a:p>
          </p:txBody>
        </p:sp>
      </p:grpSp>
      <p:grpSp>
        <p:nvGrpSpPr>
          <p:cNvPr id="12" name="Group 12"/>
          <p:cNvGrpSpPr>
            <a:grpSpLocks noChangeAspect="1"/>
          </p:cNvGrpSpPr>
          <p:nvPr/>
        </p:nvGrpSpPr>
        <p:grpSpPr>
          <a:xfrm>
            <a:off x="9905598" y="4153637"/>
            <a:ext cx="1987042" cy="1987042"/>
            <a:chOff x="0" y="0"/>
            <a:chExt cx="6350000" cy="6350000"/>
          </a:xfrm>
        </p:grpSpPr>
        <p:sp>
          <p:nvSpPr>
            <p:cNvPr id="13" name="Freeform 1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4" name="Freeform 14"/>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23" r="223"/>
              </a:stretch>
            </a:blipFill>
          </p:spPr>
        </p:sp>
      </p:grpSp>
      <p:grpSp>
        <p:nvGrpSpPr>
          <p:cNvPr id="15" name="Group 15"/>
          <p:cNvGrpSpPr/>
          <p:nvPr/>
        </p:nvGrpSpPr>
        <p:grpSpPr>
          <a:xfrm>
            <a:off x="6052692" y="6698033"/>
            <a:ext cx="6182617" cy="2263551"/>
            <a:chOff x="0" y="0"/>
            <a:chExt cx="1110033" cy="406400"/>
          </a:xfrm>
        </p:grpSpPr>
        <p:sp>
          <p:nvSpPr>
            <p:cNvPr id="16" name="Freeform 16"/>
            <p:cNvSpPr/>
            <p:nvPr/>
          </p:nvSpPr>
          <p:spPr>
            <a:xfrm>
              <a:off x="0" y="0"/>
              <a:ext cx="1110033" cy="406400"/>
            </a:xfrm>
            <a:custGeom>
              <a:avLst/>
              <a:gdLst/>
              <a:ahLst/>
              <a:cxnLst/>
              <a:rect l="l" t="t" r="r" b="b"/>
              <a:pathLst>
                <a:path w="1110033" h="406400">
                  <a:moveTo>
                    <a:pt x="906833" y="0"/>
                  </a:moveTo>
                  <a:cubicBezTo>
                    <a:pt x="1019057" y="0"/>
                    <a:pt x="1110033" y="90976"/>
                    <a:pt x="1110033" y="203200"/>
                  </a:cubicBezTo>
                  <a:cubicBezTo>
                    <a:pt x="1110033" y="315424"/>
                    <a:pt x="1019057" y="406400"/>
                    <a:pt x="906833"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7" name="TextBox 17"/>
            <p:cNvSpPr txBox="1"/>
            <p:nvPr/>
          </p:nvSpPr>
          <p:spPr>
            <a:xfrm>
              <a:off x="0" y="-76200"/>
              <a:ext cx="1110033" cy="482600"/>
            </a:xfrm>
            <a:prstGeom prst="rect">
              <a:avLst/>
            </a:prstGeom>
          </p:spPr>
          <p:txBody>
            <a:bodyPr lIns="50800" tIns="50800" rIns="50800" bIns="50800" rtlCol="0" anchor="ctr"/>
            <a:lstStyle/>
            <a:p>
              <a:pPr algn="ctr">
                <a:lnSpc>
                  <a:spcPts val="3148"/>
                </a:lnSpc>
              </a:pPr>
              <a:endParaRPr/>
            </a:p>
          </p:txBody>
        </p:sp>
      </p:grpSp>
      <p:grpSp>
        <p:nvGrpSpPr>
          <p:cNvPr id="18" name="Group 18"/>
          <p:cNvGrpSpPr>
            <a:grpSpLocks noChangeAspect="1"/>
          </p:cNvGrpSpPr>
          <p:nvPr/>
        </p:nvGrpSpPr>
        <p:grpSpPr>
          <a:xfrm>
            <a:off x="6500663" y="6836287"/>
            <a:ext cx="1987042" cy="1987042"/>
            <a:chOff x="0" y="0"/>
            <a:chExt cx="6350000" cy="6350000"/>
          </a:xfrm>
        </p:grpSpPr>
        <p:sp>
          <p:nvSpPr>
            <p:cNvPr id="19" name="Freeform 1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20" name="Freeform 20"/>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23" r="223"/>
              </a:stretch>
            </a:blipFill>
          </p:spPr>
        </p:sp>
      </p:grpSp>
      <p:grpSp>
        <p:nvGrpSpPr>
          <p:cNvPr id="21" name="Group 21"/>
          <p:cNvGrpSpPr/>
          <p:nvPr/>
        </p:nvGrpSpPr>
        <p:grpSpPr>
          <a:xfrm>
            <a:off x="5931818" y="140217"/>
            <a:ext cx="5960821" cy="3595467"/>
            <a:chOff x="0" y="0"/>
            <a:chExt cx="7947762" cy="4793956"/>
          </a:xfrm>
        </p:grpSpPr>
        <p:sp>
          <p:nvSpPr>
            <p:cNvPr id="22" name="Freeform 22"/>
            <p:cNvSpPr/>
            <p:nvPr/>
          </p:nvSpPr>
          <p:spPr>
            <a:xfrm rot="605412">
              <a:off x="252988" y="624480"/>
              <a:ext cx="7441785" cy="3544996"/>
            </a:xfrm>
            <a:custGeom>
              <a:avLst/>
              <a:gdLst/>
              <a:ahLst/>
              <a:cxnLst/>
              <a:rect l="l" t="t" r="r" b="b"/>
              <a:pathLst>
                <a:path w="7441785" h="3544996">
                  <a:moveTo>
                    <a:pt x="0" y="0"/>
                  </a:moveTo>
                  <a:lnTo>
                    <a:pt x="7441785" y="0"/>
                  </a:lnTo>
                  <a:lnTo>
                    <a:pt x="7441785" y="3544996"/>
                  </a:lnTo>
                  <a:lnTo>
                    <a:pt x="0" y="3544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TextBox 23"/>
            <p:cNvSpPr txBox="1"/>
            <p:nvPr/>
          </p:nvSpPr>
          <p:spPr>
            <a:xfrm>
              <a:off x="1659937" y="2209272"/>
              <a:ext cx="5245943" cy="1049678"/>
            </a:xfrm>
            <a:prstGeom prst="rect">
              <a:avLst/>
            </a:prstGeom>
          </p:spPr>
          <p:txBody>
            <a:bodyPr lIns="0" tIns="0" rIns="0" bIns="0" rtlCol="0" anchor="t">
              <a:spAutoFit/>
            </a:bodyPr>
            <a:lstStyle/>
            <a:p>
              <a:pPr marL="0" lvl="0" indent="0" algn="l">
                <a:lnSpc>
                  <a:spcPts val="5082"/>
                </a:lnSpc>
                <a:spcBef>
                  <a:spcPct val="0"/>
                </a:spcBef>
              </a:pPr>
              <a:r>
                <a:rPr lang="en-US" sz="4200" b="1">
                  <a:solidFill>
                    <a:srgbClr val="100F0D">
                      <a:alpha val="80000"/>
                    </a:srgbClr>
                  </a:solidFill>
                  <a:latin typeface="Canva Sans Bold"/>
                  <a:ea typeface="Canva Sans Bold"/>
                  <a:cs typeface="Canva Sans Bold"/>
                  <a:sym typeface="Canva Sans Bold"/>
                </a:rPr>
                <a:t>COMPETITORS</a:t>
              </a:r>
            </a:p>
          </p:txBody>
        </p:sp>
      </p:grpSp>
      <p:grpSp>
        <p:nvGrpSpPr>
          <p:cNvPr id="24" name="Group 24"/>
          <p:cNvGrpSpPr/>
          <p:nvPr/>
        </p:nvGrpSpPr>
        <p:grpSpPr>
          <a:xfrm>
            <a:off x="16223882" y="8762240"/>
            <a:ext cx="2064073" cy="2064073"/>
            <a:chOff x="0" y="0"/>
            <a:chExt cx="2752098" cy="2752098"/>
          </a:xfrm>
        </p:grpSpPr>
        <p:sp>
          <p:nvSpPr>
            <p:cNvPr id="25" name="Freeform 25"/>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8"/>
              <a:stretch>
                <a:fillRect/>
              </a:stretch>
            </a:blipFill>
          </p:spPr>
        </p:sp>
        <p:sp>
          <p:nvSpPr>
            <p:cNvPr id="26" name="Freeform 26"/>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8"/>
              <a:stretch>
                <a:fillRect/>
              </a:stretch>
            </a:blipFill>
          </p:spPr>
        </p:sp>
      </p:grpSp>
      <p:sp>
        <p:nvSpPr>
          <p:cNvPr id="27" name="Freeform 27"/>
          <p:cNvSpPr/>
          <p:nvPr/>
        </p:nvSpPr>
        <p:spPr>
          <a:xfrm rot="1382522">
            <a:off x="-366411" y="8777704"/>
            <a:ext cx="2174697" cy="2305842"/>
          </a:xfrm>
          <a:custGeom>
            <a:avLst/>
            <a:gdLst/>
            <a:ahLst/>
            <a:cxnLst/>
            <a:rect l="l" t="t" r="r" b="b"/>
            <a:pathLst>
              <a:path w="2174697" h="2305842">
                <a:moveTo>
                  <a:pt x="0" y="0"/>
                </a:moveTo>
                <a:lnTo>
                  <a:pt x="2174697" y="0"/>
                </a:lnTo>
                <a:lnTo>
                  <a:pt x="2174697" y="2305842"/>
                </a:lnTo>
                <a:lnTo>
                  <a:pt x="0" y="2305842"/>
                </a:lnTo>
                <a:lnTo>
                  <a:pt x="0" y="0"/>
                </a:lnTo>
                <a:close/>
              </a:path>
            </a:pathLst>
          </a:custGeom>
          <a:blipFill>
            <a:blip r:embed="rId9"/>
            <a:stretch>
              <a:fillRect/>
            </a:stretch>
          </a:blipFill>
        </p:spPr>
      </p:sp>
      <p:sp>
        <p:nvSpPr>
          <p:cNvPr id="28" name="TextBox 28"/>
          <p:cNvSpPr txBox="1"/>
          <p:nvPr/>
        </p:nvSpPr>
        <p:spPr>
          <a:xfrm>
            <a:off x="5076097" y="4942922"/>
            <a:ext cx="2364730" cy="356235"/>
          </a:xfrm>
          <a:prstGeom prst="rect">
            <a:avLst/>
          </a:prstGeom>
        </p:spPr>
        <p:txBody>
          <a:bodyPr lIns="0" tIns="0" rIns="0" bIns="0" rtlCol="0" anchor="t">
            <a:spAutoFit/>
          </a:bodyPr>
          <a:lstStyle/>
          <a:p>
            <a:pPr marL="0" lvl="0" indent="0" algn="l">
              <a:lnSpc>
                <a:spcPts val="2940"/>
              </a:lnSpc>
              <a:spcBef>
                <a:spcPct val="0"/>
              </a:spcBef>
            </a:pPr>
            <a:r>
              <a:rPr lang="en-US" sz="2100" b="1">
                <a:solidFill>
                  <a:srgbClr val="100F0D"/>
                </a:solidFill>
                <a:latin typeface="Canva Sans Bold"/>
                <a:ea typeface="Canva Sans Bold"/>
                <a:cs typeface="Canva Sans Bold"/>
                <a:sym typeface="Canva Sans Bold"/>
              </a:rPr>
              <a:t>BUDWEISER ZERO</a:t>
            </a:r>
          </a:p>
        </p:txBody>
      </p:sp>
      <p:sp>
        <p:nvSpPr>
          <p:cNvPr id="29" name="TextBox 29"/>
          <p:cNvSpPr txBox="1"/>
          <p:nvPr/>
        </p:nvSpPr>
        <p:spPr>
          <a:xfrm>
            <a:off x="12147477" y="4949990"/>
            <a:ext cx="2765375" cy="356235"/>
          </a:xfrm>
          <a:prstGeom prst="rect">
            <a:avLst/>
          </a:prstGeom>
        </p:spPr>
        <p:txBody>
          <a:bodyPr lIns="0" tIns="0" rIns="0" bIns="0" rtlCol="0" anchor="t">
            <a:spAutoFit/>
          </a:bodyPr>
          <a:lstStyle/>
          <a:p>
            <a:pPr marL="0" lvl="0" indent="0" algn="l">
              <a:lnSpc>
                <a:spcPts val="2940"/>
              </a:lnSpc>
              <a:spcBef>
                <a:spcPct val="0"/>
              </a:spcBef>
            </a:pPr>
            <a:r>
              <a:rPr lang="en-US" sz="2100" b="1">
                <a:solidFill>
                  <a:srgbClr val="100F0D"/>
                </a:solidFill>
                <a:latin typeface="Canva Sans Bold"/>
                <a:ea typeface="Canva Sans Bold"/>
                <a:cs typeface="Canva Sans Bold"/>
                <a:sym typeface="Canva Sans Bold"/>
              </a:rPr>
              <a:t>HEINEKKEN 0.0</a:t>
            </a:r>
          </a:p>
        </p:txBody>
      </p:sp>
      <p:sp>
        <p:nvSpPr>
          <p:cNvPr id="30" name="TextBox 30"/>
          <p:cNvSpPr txBox="1"/>
          <p:nvPr/>
        </p:nvSpPr>
        <p:spPr>
          <a:xfrm>
            <a:off x="8912229" y="7632641"/>
            <a:ext cx="2765375" cy="356235"/>
          </a:xfrm>
          <a:prstGeom prst="rect">
            <a:avLst/>
          </a:prstGeom>
        </p:spPr>
        <p:txBody>
          <a:bodyPr lIns="0" tIns="0" rIns="0" bIns="0" rtlCol="0" anchor="t">
            <a:spAutoFit/>
          </a:bodyPr>
          <a:lstStyle/>
          <a:p>
            <a:pPr marL="0" lvl="0" indent="0" algn="l">
              <a:lnSpc>
                <a:spcPts val="2940"/>
              </a:lnSpc>
              <a:spcBef>
                <a:spcPct val="0"/>
              </a:spcBef>
            </a:pPr>
            <a:r>
              <a:rPr lang="en-US" sz="2100" b="1">
                <a:solidFill>
                  <a:srgbClr val="100F0D"/>
                </a:solidFill>
                <a:latin typeface="Canva Sans Bold"/>
                <a:ea typeface="Canva Sans Bold"/>
                <a:cs typeface="Canva Sans Bold"/>
                <a:sym typeface="Canva Sans Bold"/>
              </a:rPr>
              <a:t>SEEDLIP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223882" y="8762240"/>
            <a:ext cx="2064073" cy="2064073"/>
            <a:chOff x="0" y="0"/>
            <a:chExt cx="2752098" cy="2752098"/>
          </a:xfrm>
        </p:grpSpPr>
        <p:sp>
          <p:nvSpPr>
            <p:cNvPr id="3" name="Freeform 3"/>
            <p:cNvSpPr/>
            <p:nvPr/>
          </p:nvSpPr>
          <p:spPr>
            <a:xfrm rot="2700000">
              <a:off x="9217" y="796854"/>
              <a:ext cx="2733664" cy="1158390"/>
            </a:xfrm>
            <a:custGeom>
              <a:avLst/>
              <a:gdLst/>
              <a:ahLst/>
              <a:cxnLst/>
              <a:rect l="l" t="t" r="r" b="b"/>
              <a:pathLst>
                <a:path w="2733664" h="1158390">
                  <a:moveTo>
                    <a:pt x="0" y="0"/>
                  </a:moveTo>
                  <a:lnTo>
                    <a:pt x="2733664" y="0"/>
                  </a:lnTo>
                  <a:lnTo>
                    <a:pt x="2733664" y="1158390"/>
                  </a:lnTo>
                  <a:lnTo>
                    <a:pt x="0" y="1158390"/>
                  </a:lnTo>
                  <a:lnTo>
                    <a:pt x="0" y="0"/>
                  </a:lnTo>
                  <a:close/>
                </a:path>
              </a:pathLst>
            </a:custGeom>
            <a:blipFill>
              <a:blip r:embed="rId2"/>
              <a:stretch>
                <a:fillRect/>
              </a:stretch>
            </a:blipFill>
          </p:spPr>
        </p:sp>
        <p:sp>
          <p:nvSpPr>
            <p:cNvPr id="4" name="Freeform 4"/>
            <p:cNvSpPr/>
            <p:nvPr/>
          </p:nvSpPr>
          <p:spPr>
            <a:xfrm rot="5311956">
              <a:off x="1259049" y="798217"/>
              <a:ext cx="2000343" cy="847645"/>
            </a:xfrm>
            <a:custGeom>
              <a:avLst/>
              <a:gdLst/>
              <a:ahLst/>
              <a:cxnLst/>
              <a:rect l="l" t="t" r="r" b="b"/>
              <a:pathLst>
                <a:path w="2000343" h="847645">
                  <a:moveTo>
                    <a:pt x="0" y="0"/>
                  </a:moveTo>
                  <a:lnTo>
                    <a:pt x="2000344" y="0"/>
                  </a:lnTo>
                  <a:lnTo>
                    <a:pt x="2000344" y="847646"/>
                  </a:lnTo>
                  <a:lnTo>
                    <a:pt x="0" y="847646"/>
                  </a:lnTo>
                  <a:lnTo>
                    <a:pt x="0" y="0"/>
                  </a:lnTo>
                  <a:close/>
                </a:path>
              </a:pathLst>
            </a:custGeom>
            <a:blipFill>
              <a:blip r:embed="rId2"/>
              <a:stretch>
                <a:fillRect/>
              </a:stretch>
            </a:blipFill>
          </p:spPr>
        </p:sp>
      </p:grpSp>
      <p:sp>
        <p:nvSpPr>
          <p:cNvPr id="5" name="TextBox 5"/>
          <p:cNvSpPr txBox="1"/>
          <p:nvPr/>
        </p:nvSpPr>
        <p:spPr>
          <a:xfrm>
            <a:off x="435425" y="1877083"/>
            <a:ext cx="6896869" cy="7175500"/>
          </a:xfrm>
          <a:prstGeom prst="rect">
            <a:avLst/>
          </a:prstGeom>
        </p:spPr>
        <p:txBody>
          <a:bodyPr lIns="0" tIns="0" rIns="0" bIns="0" rtlCol="0" anchor="t">
            <a:spAutoFit/>
          </a:bodyPr>
          <a:lstStyle/>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Position White Claw Zero as a premium, health-conscious, socially inclusive non-alcoholic beverage brand.</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Create a strategic foothold in top retail and on-premise accounts, including grocery stores, bars, and restaurants, with a focus on Millennials and Gen Z.</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Build a strong local media and event presence which highlights the functional benefits of White Claw (e.g., low calories, hydration) and its lifestyle appeal.</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Reach health-oriented consumers with digital campaigns and partnerships with influencers. Gain market share in soft drinks.</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Compete directly with the likes of Heineken 0.0, Budweiser Zero, and Seedlip through innovative flavor, lower calories, and strong branding. Create repeat business through loyalty programs and promotional offers</a:t>
            </a:r>
          </a:p>
        </p:txBody>
      </p:sp>
      <p:sp>
        <p:nvSpPr>
          <p:cNvPr id="6" name="TextBox 6"/>
          <p:cNvSpPr txBox="1"/>
          <p:nvPr/>
        </p:nvSpPr>
        <p:spPr>
          <a:xfrm>
            <a:off x="8103202" y="1877083"/>
            <a:ext cx="9152717" cy="7575550"/>
          </a:xfrm>
          <a:prstGeom prst="rect">
            <a:avLst/>
          </a:prstGeom>
        </p:spPr>
        <p:txBody>
          <a:bodyPr lIns="0" tIns="0" rIns="0" bIns="0" rtlCol="0" anchor="t">
            <a:spAutoFit/>
          </a:bodyPr>
          <a:lstStyle/>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Get recognition by 70% of Millennials and Gen Z within six months by running focused campaigns across all social media platforms.</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Partner with 20 local retailers and on-premise locations such as bars and cafes</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Host or sponsor three community events (summer festivals, fitness pop-ups, etc.) to create a physical presence</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Deliver $500,000 in sales revenue from Kitchener in its first 12 months, complementing Canada's $199 million non-alcoholic market.</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Capture 10% market share of the non-alcoholic category in Kitchener by the end of the first year, rivaling competitors like Heineken 0.0 and Budweiser zero</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Convert 25% of trial customers into repeat buyers using targeted retargeting campaigns and loyalty points integration with enticing bundle offers.</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Attract 1,000 participants per event for three localized events, achieving high visibility through photo booths, giveaways, and sampling​.</a:t>
            </a:r>
          </a:p>
          <a:p>
            <a:pPr marL="431799" lvl="1" indent="-215899" algn="l">
              <a:lnSpc>
                <a:spcPts val="3199"/>
              </a:lnSpc>
              <a:buFont typeface="Arial"/>
              <a:buChar char="•"/>
            </a:pPr>
            <a:r>
              <a:rPr lang="en-US" sz="1999">
                <a:solidFill>
                  <a:srgbClr val="FFFFFF"/>
                </a:solidFill>
                <a:latin typeface="Canva Sans"/>
                <a:ea typeface="Canva Sans"/>
                <a:cs typeface="Canva Sans"/>
                <a:sym typeface="Canva Sans"/>
              </a:rPr>
              <a:t>Collect 500 responses from each event to gather actionable insights into consumer preferences and tailor future campaigns.</a:t>
            </a:r>
          </a:p>
        </p:txBody>
      </p:sp>
      <p:sp>
        <p:nvSpPr>
          <p:cNvPr id="7" name="TextBox 7"/>
          <p:cNvSpPr txBox="1"/>
          <p:nvPr/>
        </p:nvSpPr>
        <p:spPr>
          <a:xfrm>
            <a:off x="2074878" y="128507"/>
            <a:ext cx="14149005" cy="679451"/>
          </a:xfrm>
          <a:prstGeom prst="rect">
            <a:avLst/>
          </a:prstGeom>
        </p:spPr>
        <p:txBody>
          <a:bodyPr lIns="0" tIns="0" rIns="0" bIns="0" rtlCol="0" anchor="t">
            <a:spAutoFit/>
          </a:bodyPr>
          <a:lstStyle/>
          <a:p>
            <a:pPr marL="0" lvl="0" indent="0" algn="l">
              <a:lnSpc>
                <a:spcPts val="5599"/>
              </a:lnSpc>
              <a:spcBef>
                <a:spcPct val="0"/>
              </a:spcBef>
            </a:pPr>
            <a:r>
              <a:rPr lang="en-US" sz="3999" b="1">
                <a:solidFill>
                  <a:srgbClr val="FFFFFF"/>
                </a:solidFill>
                <a:latin typeface="Canva Sans Medium"/>
                <a:ea typeface="Canva Sans Medium"/>
                <a:cs typeface="Canva Sans Medium"/>
                <a:sym typeface="Canva Sans Medium"/>
              </a:rPr>
              <a:t>OUR KEY OBJECTIVES AND WHAT WE EXPECT FROM 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25333" y="415791"/>
            <a:ext cx="13887490" cy="13887490"/>
          </a:xfrm>
          <a:custGeom>
            <a:avLst/>
            <a:gdLst/>
            <a:ahLst/>
            <a:cxnLst/>
            <a:rect l="l" t="t" r="r" b="b"/>
            <a:pathLst>
              <a:path w="13887490" h="13887490">
                <a:moveTo>
                  <a:pt x="0" y="0"/>
                </a:moveTo>
                <a:lnTo>
                  <a:pt x="13887490" y="0"/>
                </a:lnTo>
                <a:lnTo>
                  <a:pt x="13887490" y="13887490"/>
                </a:lnTo>
                <a:lnTo>
                  <a:pt x="0" y="13887490"/>
                </a:lnTo>
                <a:lnTo>
                  <a:pt x="0" y="0"/>
                </a:lnTo>
                <a:close/>
              </a:path>
            </a:pathLst>
          </a:custGeom>
          <a:blipFill>
            <a:blip r:embed="rId2">
              <a:alphaModFix amt="43999"/>
            </a:blip>
            <a:stretch>
              <a:fillRect/>
            </a:stretch>
          </a:blipFill>
        </p:spPr>
      </p:sp>
      <p:grpSp>
        <p:nvGrpSpPr>
          <p:cNvPr id="3" name="Group 3"/>
          <p:cNvGrpSpPr/>
          <p:nvPr/>
        </p:nvGrpSpPr>
        <p:grpSpPr>
          <a:xfrm>
            <a:off x="7098615" y="2642345"/>
            <a:ext cx="4502225" cy="7644655"/>
            <a:chOff x="0" y="0"/>
            <a:chExt cx="1642424" cy="2788791"/>
          </a:xfrm>
        </p:grpSpPr>
        <p:sp>
          <p:nvSpPr>
            <p:cNvPr id="4" name="Freeform 4"/>
            <p:cNvSpPr/>
            <p:nvPr/>
          </p:nvSpPr>
          <p:spPr>
            <a:xfrm>
              <a:off x="0" y="0"/>
              <a:ext cx="1642424" cy="2788791"/>
            </a:xfrm>
            <a:custGeom>
              <a:avLst/>
              <a:gdLst/>
              <a:ahLst/>
              <a:cxnLst/>
              <a:rect l="l" t="t" r="r" b="b"/>
              <a:pathLst>
                <a:path w="1642424" h="2788791">
                  <a:moveTo>
                    <a:pt x="1517964" y="2788791"/>
                  </a:moveTo>
                  <a:lnTo>
                    <a:pt x="124460" y="2788791"/>
                  </a:lnTo>
                  <a:cubicBezTo>
                    <a:pt x="55880" y="2788791"/>
                    <a:pt x="0" y="2732911"/>
                    <a:pt x="0" y="2664331"/>
                  </a:cubicBezTo>
                  <a:lnTo>
                    <a:pt x="0" y="124460"/>
                  </a:lnTo>
                  <a:cubicBezTo>
                    <a:pt x="0" y="55880"/>
                    <a:pt x="55880" y="0"/>
                    <a:pt x="124460" y="0"/>
                  </a:cubicBezTo>
                  <a:lnTo>
                    <a:pt x="1517964" y="0"/>
                  </a:lnTo>
                  <a:cubicBezTo>
                    <a:pt x="1586544" y="0"/>
                    <a:pt x="1642424" y="55880"/>
                    <a:pt x="1642424" y="124460"/>
                  </a:cubicBezTo>
                  <a:lnTo>
                    <a:pt x="1642424" y="2664331"/>
                  </a:lnTo>
                  <a:cubicBezTo>
                    <a:pt x="1642424" y="2732911"/>
                    <a:pt x="1586544" y="2788791"/>
                    <a:pt x="1517964" y="2788791"/>
                  </a:cubicBezTo>
                  <a:close/>
                </a:path>
              </a:pathLst>
            </a:custGeom>
            <a:solidFill>
              <a:srgbClr val="FFFFFF"/>
            </a:solidFill>
          </p:spPr>
        </p:sp>
      </p:grpSp>
      <p:grpSp>
        <p:nvGrpSpPr>
          <p:cNvPr id="5" name="Group 5"/>
          <p:cNvGrpSpPr/>
          <p:nvPr/>
        </p:nvGrpSpPr>
        <p:grpSpPr>
          <a:xfrm>
            <a:off x="7989999" y="3824362"/>
            <a:ext cx="2308002" cy="230800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148"/>
                </a:lnSpc>
              </a:pPr>
              <a:endParaRPr/>
            </a:p>
          </p:txBody>
        </p:sp>
      </p:grpSp>
      <p:grpSp>
        <p:nvGrpSpPr>
          <p:cNvPr id="8" name="Group 8"/>
          <p:cNvGrpSpPr>
            <a:grpSpLocks noChangeAspect="1"/>
          </p:cNvGrpSpPr>
          <p:nvPr/>
        </p:nvGrpSpPr>
        <p:grpSpPr>
          <a:xfrm>
            <a:off x="8217316" y="1515281"/>
            <a:ext cx="2013324" cy="2013316"/>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grpSp>
        <p:nvGrpSpPr>
          <p:cNvPr id="10" name="Group 10"/>
          <p:cNvGrpSpPr/>
          <p:nvPr/>
        </p:nvGrpSpPr>
        <p:grpSpPr>
          <a:xfrm>
            <a:off x="11882483" y="2642345"/>
            <a:ext cx="4502225" cy="7644655"/>
            <a:chOff x="0" y="0"/>
            <a:chExt cx="1642424" cy="2788791"/>
          </a:xfrm>
        </p:grpSpPr>
        <p:sp>
          <p:nvSpPr>
            <p:cNvPr id="11" name="Freeform 11"/>
            <p:cNvSpPr/>
            <p:nvPr/>
          </p:nvSpPr>
          <p:spPr>
            <a:xfrm>
              <a:off x="0" y="0"/>
              <a:ext cx="1642424" cy="2788791"/>
            </a:xfrm>
            <a:custGeom>
              <a:avLst/>
              <a:gdLst/>
              <a:ahLst/>
              <a:cxnLst/>
              <a:rect l="l" t="t" r="r" b="b"/>
              <a:pathLst>
                <a:path w="1642424" h="2788791">
                  <a:moveTo>
                    <a:pt x="1517964" y="2788791"/>
                  </a:moveTo>
                  <a:lnTo>
                    <a:pt x="124460" y="2788791"/>
                  </a:lnTo>
                  <a:cubicBezTo>
                    <a:pt x="55880" y="2788791"/>
                    <a:pt x="0" y="2732911"/>
                    <a:pt x="0" y="2664331"/>
                  </a:cubicBezTo>
                  <a:lnTo>
                    <a:pt x="0" y="124460"/>
                  </a:lnTo>
                  <a:cubicBezTo>
                    <a:pt x="0" y="55880"/>
                    <a:pt x="55880" y="0"/>
                    <a:pt x="124460" y="0"/>
                  </a:cubicBezTo>
                  <a:lnTo>
                    <a:pt x="1517964" y="0"/>
                  </a:lnTo>
                  <a:cubicBezTo>
                    <a:pt x="1586544" y="0"/>
                    <a:pt x="1642424" y="55880"/>
                    <a:pt x="1642424" y="124460"/>
                  </a:cubicBezTo>
                  <a:lnTo>
                    <a:pt x="1642424" y="2664331"/>
                  </a:lnTo>
                  <a:cubicBezTo>
                    <a:pt x="1642424" y="2732911"/>
                    <a:pt x="1586544" y="2788791"/>
                    <a:pt x="1517964" y="2788791"/>
                  </a:cubicBezTo>
                  <a:close/>
                </a:path>
              </a:pathLst>
            </a:custGeom>
            <a:solidFill>
              <a:srgbClr val="FFFFFF"/>
            </a:solidFill>
          </p:spPr>
        </p:sp>
      </p:grpSp>
      <p:grpSp>
        <p:nvGrpSpPr>
          <p:cNvPr id="12" name="Group 12"/>
          <p:cNvGrpSpPr/>
          <p:nvPr/>
        </p:nvGrpSpPr>
        <p:grpSpPr>
          <a:xfrm>
            <a:off x="12979595" y="3824362"/>
            <a:ext cx="2308002" cy="230800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0"/>
              <a:ext cx="660400" cy="736600"/>
            </a:xfrm>
            <a:prstGeom prst="rect">
              <a:avLst/>
            </a:prstGeom>
          </p:spPr>
          <p:txBody>
            <a:bodyPr lIns="50800" tIns="50800" rIns="50800" bIns="50800" rtlCol="0" anchor="ctr"/>
            <a:lstStyle/>
            <a:p>
              <a:pPr algn="ctr">
                <a:lnSpc>
                  <a:spcPts val="3148"/>
                </a:lnSpc>
              </a:pPr>
              <a:endParaRPr/>
            </a:p>
          </p:txBody>
        </p:sp>
      </p:grpSp>
      <p:grpSp>
        <p:nvGrpSpPr>
          <p:cNvPr id="15" name="Group 15"/>
          <p:cNvGrpSpPr>
            <a:grpSpLocks noChangeAspect="1"/>
          </p:cNvGrpSpPr>
          <p:nvPr/>
        </p:nvGrpSpPr>
        <p:grpSpPr>
          <a:xfrm>
            <a:off x="13274272" y="1515281"/>
            <a:ext cx="2013324" cy="2013316"/>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grpSp>
        <p:nvGrpSpPr>
          <p:cNvPr id="17" name="Group 17"/>
          <p:cNvGrpSpPr/>
          <p:nvPr/>
        </p:nvGrpSpPr>
        <p:grpSpPr>
          <a:xfrm>
            <a:off x="1903292" y="2642345"/>
            <a:ext cx="4502225" cy="7644655"/>
            <a:chOff x="0" y="0"/>
            <a:chExt cx="1642424" cy="2788791"/>
          </a:xfrm>
        </p:grpSpPr>
        <p:sp>
          <p:nvSpPr>
            <p:cNvPr id="18" name="Freeform 18"/>
            <p:cNvSpPr/>
            <p:nvPr/>
          </p:nvSpPr>
          <p:spPr>
            <a:xfrm>
              <a:off x="0" y="0"/>
              <a:ext cx="1642424" cy="2788791"/>
            </a:xfrm>
            <a:custGeom>
              <a:avLst/>
              <a:gdLst/>
              <a:ahLst/>
              <a:cxnLst/>
              <a:rect l="l" t="t" r="r" b="b"/>
              <a:pathLst>
                <a:path w="1642424" h="2788791">
                  <a:moveTo>
                    <a:pt x="1517964" y="2788791"/>
                  </a:moveTo>
                  <a:lnTo>
                    <a:pt x="124460" y="2788791"/>
                  </a:lnTo>
                  <a:cubicBezTo>
                    <a:pt x="55880" y="2788791"/>
                    <a:pt x="0" y="2732911"/>
                    <a:pt x="0" y="2664331"/>
                  </a:cubicBezTo>
                  <a:lnTo>
                    <a:pt x="0" y="124460"/>
                  </a:lnTo>
                  <a:cubicBezTo>
                    <a:pt x="0" y="55880"/>
                    <a:pt x="55880" y="0"/>
                    <a:pt x="124460" y="0"/>
                  </a:cubicBezTo>
                  <a:lnTo>
                    <a:pt x="1517964" y="0"/>
                  </a:lnTo>
                  <a:cubicBezTo>
                    <a:pt x="1586544" y="0"/>
                    <a:pt x="1642424" y="55880"/>
                    <a:pt x="1642424" y="124460"/>
                  </a:cubicBezTo>
                  <a:lnTo>
                    <a:pt x="1642424" y="2664331"/>
                  </a:lnTo>
                  <a:cubicBezTo>
                    <a:pt x="1642424" y="2732911"/>
                    <a:pt x="1586544" y="2788791"/>
                    <a:pt x="1517964" y="2788791"/>
                  </a:cubicBezTo>
                  <a:close/>
                </a:path>
              </a:pathLst>
            </a:custGeom>
            <a:solidFill>
              <a:srgbClr val="FFFFFF"/>
            </a:solidFill>
          </p:spPr>
        </p:sp>
      </p:grpSp>
      <p:grpSp>
        <p:nvGrpSpPr>
          <p:cNvPr id="19" name="Group 19"/>
          <p:cNvGrpSpPr/>
          <p:nvPr/>
        </p:nvGrpSpPr>
        <p:grpSpPr>
          <a:xfrm>
            <a:off x="3000403" y="3824362"/>
            <a:ext cx="2308002" cy="230800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1" name="TextBox 21"/>
            <p:cNvSpPr txBox="1"/>
            <p:nvPr/>
          </p:nvSpPr>
          <p:spPr>
            <a:xfrm>
              <a:off x="76200" y="0"/>
              <a:ext cx="660400" cy="736600"/>
            </a:xfrm>
            <a:prstGeom prst="rect">
              <a:avLst/>
            </a:prstGeom>
          </p:spPr>
          <p:txBody>
            <a:bodyPr lIns="50800" tIns="50800" rIns="50800" bIns="50800" rtlCol="0" anchor="ctr"/>
            <a:lstStyle/>
            <a:p>
              <a:pPr algn="ctr">
                <a:lnSpc>
                  <a:spcPts val="3148"/>
                </a:lnSpc>
              </a:pPr>
              <a:endParaRPr/>
            </a:p>
          </p:txBody>
        </p:sp>
      </p:grpSp>
      <p:grpSp>
        <p:nvGrpSpPr>
          <p:cNvPr id="22" name="Group 22"/>
          <p:cNvGrpSpPr>
            <a:grpSpLocks noChangeAspect="1"/>
          </p:cNvGrpSpPr>
          <p:nvPr/>
        </p:nvGrpSpPr>
        <p:grpSpPr>
          <a:xfrm>
            <a:off x="3147742" y="1501384"/>
            <a:ext cx="2013324" cy="2013316"/>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24" name="Freeform 24"/>
          <p:cNvSpPr/>
          <p:nvPr/>
        </p:nvSpPr>
        <p:spPr>
          <a:xfrm rot="605412">
            <a:off x="6715909" y="-609901"/>
            <a:ext cx="4306338" cy="2051383"/>
          </a:xfrm>
          <a:custGeom>
            <a:avLst/>
            <a:gdLst/>
            <a:ahLst/>
            <a:cxnLst/>
            <a:rect l="l" t="t" r="r" b="b"/>
            <a:pathLst>
              <a:path w="4306338" h="2051383">
                <a:moveTo>
                  <a:pt x="0" y="0"/>
                </a:moveTo>
                <a:lnTo>
                  <a:pt x="4306339" y="0"/>
                </a:lnTo>
                <a:lnTo>
                  <a:pt x="4306339" y="2051383"/>
                </a:lnTo>
                <a:lnTo>
                  <a:pt x="0" y="20513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5" name="Group 25"/>
          <p:cNvGrpSpPr/>
          <p:nvPr/>
        </p:nvGrpSpPr>
        <p:grpSpPr>
          <a:xfrm>
            <a:off x="15536607" y="8584465"/>
            <a:ext cx="2264098" cy="2264098"/>
            <a:chOff x="0" y="0"/>
            <a:chExt cx="3018798" cy="3018798"/>
          </a:xfrm>
        </p:grpSpPr>
        <p:sp>
          <p:nvSpPr>
            <p:cNvPr id="26" name="Freeform 26"/>
            <p:cNvSpPr/>
            <p:nvPr/>
          </p:nvSpPr>
          <p:spPr>
            <a:xfrm rot="2700000">
              <a:off x="10110" y="874075"/>
              <a:ext cx="2998577" cy="1270647"/>
            </a:xfrm>
            <a:custGeom>
              <a:avLst/>
              <a:gdLst/>
              <a:ahLst/>
              <a:cxnLst/>
              <a:rect l="l" t="t" r="r" b="b"/>
              <a:pathLst>
                <a:path w="2998577" h="1270647">
                  <a:moveTo>
                    <a:pt x="0" y="0"/>
                  </a:moveTo>
                  <a:lnTo>
                    <a:pt x="2998578" y="0"/>
                  </a:lnTo>
                  <a:lnTo>
                    <a:pt x="2998578" y="1270647"/>
                  </a:lnTo>
                  <a:lnTo>
                    <a:pt x="0" y="1270647"/>
                  </a:lnTo>
                  <a:lnTo>
                    <a:pt x="0" y="0"/>
                  </a:lnTo>
                  <a:close/>
                </a:path>
              </a:pathLst>
            </a:custGeom>
            <a:blipFill>
              <a:blip r:embed="rId6"/>
              <a:stretch>
                <a:fillRect/>
              </a:stretch>
            </a:blipFill>
          </p:spPr>
        </p:sp>
        <p:sp>
          <p:nvSpPr>
            <p:cNvPr id="27" name="Freeform 27"/>
            <p:cNvSpPr/>
            <p:nvPr/>
          </p:nvSpPr>
          <p:spPr>
            <a:xfrm rot="5311956">
              <a:off x="1381061" y="875571"/>
              <a:ext cx="2194192" cy="929789"/>
            </a:xfrm>
            <a:custGeom>
              <a:avLst/>
              <a:gdLst/>
              <a:ahLst/>
              <a:cxnLst/>
              <a:rect l="l" t="t" r="r" b="b"/>
              <a:pathLst>
                <a:path w="2194192" h="929789">
                  <a:moveTo>
                    <a:pt x="0" y="0"/>
                  </a:moveTo>
                  <a:lnTo>
                    <a:pt x="2194192" y="0"/>
                  </a:lnTo>
                  <a:lnTo>
                    <a:pt x="2194192" y="929789"/>
                  </a:lnTo>
                  <a:lnTo>
                    <a:pt x="0" y="929789"/>
                  </a:lnTo>
                  <a:lnTo>
                    <a:pt x="0" y="0"/>
                  </a:lnTo>
                  <a:close/>
                </a:path>
              </a:pathLst>
            </a:custGeom>
            <a:blipFill>
              <a:blip r:embed="rId6"/>
              <a:stretch>
                <a:fillRect/>
              </a:stretch>
            </a:blipFill>
          </p:spPr>
        </p:sp>
      </p:grpSp>
      <p:sp>
        <p:nvSpPr>
          <p:cNvPr id="28" name="Freeform 28"/>
          <p:cNvSpPr/>
          <p:nvPr/>
        </p:nvSpPr>
        <p:spPr>
          <a:xfrm rot="5997711">
            <a:off x="317516" y="519039"/>
            <a:ext cx="2105247" cy="1852617"/>
          </a:xfrm>
          <a:custGeom>
            <a:avLst/>
            <a:gdLst/>
            <a:ahLst/>
            <a:cxnLst/>
            <a:rect l="l" t="t" r="r" b="b"/>
            <a:pathLst>
              <a:path w="2105247" h="1852617">
                <a:moveTo>
                  <a:pt x="0" y="0"/>
                </a:moveTo>
                <a:lnTo>
                  <a:pt x="2105247" y="0"/>
                </a:lnTo>
                <a:lnTo>
                  <a:pt x="2105247" y="1852617"/>
                </a:lnTo>
                <a:lnTo>
                  <a:pt x="0" y="1852617"/>
                </a:lnTo>
                <a:lnTo>
                  <a:pt x="0" y="0"/>
                </a:lnTo>
                <a:close/>
              </a:path>
            </a:pathLst>
          </a:custGeom>
          <a:blipFill>
            <a:blip r:embed="rId7"/>
            <a:stretch>
              <a:fillRect/>
            </a:stretch>
          </a:blipFill>
        </p:spPr>
      </p:sp>
      <p:sp>
        <p:nvSpPr>
          <p:cNvPr id="29" name="TextBox 29"/>
          <p:cNvSpPr txBox="1"/>
          <p:nvPr/>
        </p:nvSpPr>
        <p:spPr>
          <a:xfrm>
            <a:off x="2588949" y="3351823"/>
            <a:ext cx="3130910" cy="297180"/>
          </a:xfrm>
          <a:prstGeom prst="rect">
            <a:avLst/>
          </a:prstGeom>
        </p:spPr>
        <p:txBody>
          <a:bodyPr lIns="0" tIns="0" rIns="0" bIns="0" rtlCol="0" anchor="t">
            <a:spAutoFit/>
          </a:bodyPr>
          <a:lstStyle/>
          <a:p>
            <a:pPr algn="ctr">
              <a:lnSpc>
                <a:spcPts val="2519"/>
              </a:lnSpc>
            </a:pPr>
            <a:r>
              <a:rPr lang="en-US" sz="1799" b="1">
                <a:solidFill>
                  <a:srgbClr val="000000"/>
                </a:solidFill>
                <a:latin typeface="Canva Sans Bold"/>
                <a:ea typeface="Canva Sans Bold"/>
                <a:cs typeface="Canva Sans Bold"/>
                <a:sym typeface="Canva Sans Bold"/>
              </a:rPr>
              <a:t>Demographics</a:t>
            </a:r>
          </a:p>
        </p:txBody>
      </p:sp>
      <p:sp>
        <p:nvSpPr>
          <p:cNvPr id="30" name="TextBox 30"/>
          <p:cNvSpPr txBox="1"/>
          <p:nvPr/>
        </p:nvSpPr>
        <p:spPr>
          <a:xfrm>
            <a:off x="8343065" y="3365720"/>
            <a:ext cx="1761827" cy="297180"/>
          </a:xfrm>
          <a:prstGeom prst="rect">
            <a:avLst/>
          </a:prstGeom>
        </p:spPr>
        <p:txBody>
          <a:bodyPr lIns="0" tIns="0" rIns="0" bIns="0" rtlCol="0" anchor="t">
            <a:spAutoFit/>
          </a:bodyPr>
          <a:lstStyle/>
          <a:p>
            <a:pPr algn="ctr">
              <a:lnSpc>
                <a:spcPts val="2520"/>
              </a:lnSpc>
            </a:pPr>
            <a:r>
              <a:rPr lang="en-US" sz="1800" b="1">
                <a:solidFill>
                  <a:srgbClr val="000000"/>
                </a:solidFill>
                <a:latin typeface="Canva Sans Bold"/>
                <a:ea typeface="Canva Sans Bold"/>
                <a:cs typeface="Canva Sans Bold"/>
                <a:sym typeface="Canva Sans Bold"/>
              </a:rPr>
              <a:t>Psychographics</a:t>
            </a:r>
          </a:p>
        </p:txBody>
      </p:sp>
      <p:sp>
        <p:nvSpPr>
          <p:cNvPr id="31" name="TextBox 31"/>
          <p:cNvSpPr txBox="1"/>
          <p:nvPr/>
        </p:nvSpPr>
        <p:spPr>
          <a:xfrm>
            <a:off x="13534414" y="3486126"/>
            <a:ext cx="1439019" cy="297180"/>
          </a:xfrm>
          <a:prstGeom prst="rect">
            <a:avLst/>
          </a:prstGeom>
        </p:spPr>
        <p:txBody>
          <a:bodyPr lIns="0" tIns="0" rIns="0" bIns="0" rtlCol="0" anchor="t">
            <a:spAutoFit/>
          </a:bodyPr>
          <a:lstStyle/>
          <a:p>
            <a:pPr algn="ctr">
              <a:lnSpc>
                <a:spcPts val="2520"/>
              </a:lnSpc>
            </a:pPr>
            <a:r>
              <a:rPr lang="en-US" sz="1800" b="1">
                <a:solidFill>
                  <a:srgbClr val="000000"/>
                </a:solidFill>
                <a:latin typeface="Canva Sans Bold"/>
                <a:ea typeface="Canva Sans Bold"/>
                <a:cs typeface="Canva Sans Bold"/>
                <a:sym typeface="Canva Sans Bold"/>
              </a:rPr>
              <a:t>Media habits</a:t>
            </a:r>
          </a:p>
        </p:txBody>
      </p:sp>
      <p:sp>
        <p:nvSpPr>
          <p:cNvPr id="32" name="TextBox 32"/>
          <p:cNvSpPr txBox="1"/>
          <p:nvPr/>
        </p:nvSpPr>
        <p:spPr>
          <a:xfrm>
            <a:off x="2860915" y="3776091"/>
            <a:ext cx="2586979" cy="6261608"/>
          </a:xfrm>
          <a:prstGeom prst="rect">
            <a:avLst/>
          </a:prstGeom>
        </p:spPr>
        <p:txBody>
          <a:bodyPr lIns="0" tIns="0" rIns="0" bIns="0" rtlCol="0" anchor="t">
            <a:spAutoFit/>
          </a:bodyPr>
          <a:lstStyle/>
          <a:p>
            <a:pPr algn="just">
              <a:lnSpc>
                <a:spcPts val="2925"/>
              </a:lnSpc>
            </a:pPr>
            <a:r>
              <a:rPr lang="en-US" sz="1899">
                <a:solidFill>
                  <a:srgbClr val="000000"/>
                </a:solidFill>
                <a:latin typeface="Canva Sans"/>
                <a:ea typeface="Canva Sans"/>
                <a:cs typeface="Canva Sans"/>
                <a:sym typeface="Canva Sans"/>
              </a:rPr>
              <a:t>Age: 21 to 45 years with primary focus on 21-34 segment.</a:t>
            </a:r>
          </a:p>
          <a:p>
            <a:pPr algn="just">
              <a:lnSpc>
                <a:spcPts val="2849"/>
              </a:lnSpc>
            </a:pPr>
            <a:r>
              <a:rPr lang="en-US" sz="1899">
                <a:solidFill>
                  <a:srgbClr val="000000"/>
                </a:solidFill>
                <a:latin typeface="Canva Sans"/>
                <a:ea typeface="Canva Sans"/>
                <a:cs typeface="Canva Sans"/>
                <a:sym typeface="Canva Sans"/>
              </a:rPr>
              <a:t>Gender: Balanced across genders</a:t>
            </a:r>
          </a:p>
          <a:p>
            <a:pPr algn="just">
              <a:lnSpc>
                <a:spcPts val="2925"/>
              </a:lnSpc>
            </a:pPr>
            <a:r>
              <a:rPr lang="en-US" sz="1899">
                <a:solidFill>
                  <a:srgbClr val="000000"/>
                </a:solidFill>
                <a:latin typeface="Canva Sans"/>
                <a:ea typeface="Canva Sans"/>
                <a:cs typeface="Canva Sans"/>
                <a:sym typeface="Canva Sans"/>
              </a:rPr>
              <a:t>Income: Middle to upper middle class with a household income of around $75,000.</a:t>
            </a:r>
          </a:p>
          <a:p>
            <a:pPr algn="just">
              <a:lnSpc>
                <a:spcPts val="2925"/>
              </a:lnSpc>
            </a:pPr>
            <a:r>
              <a:rPr lang="en-US" sz="1899">
                <a:solidFill>
                  <a:srgbClr val="000000"/>
                </a:solidFill>
                <a:latin typeface="Canva Sans"/>
                <a:ea typeface="Canva Sans"/>
                <a:cs typeface="Canva Sans"/>
                <a:sym typeface="Canva Sans"/>
              </a:rPr>
              <a:t>•Ethnicity: Predominantly Caucasian, but multicultural trends observed</a:t>
            </a:r>
          </a:p>
          <a:p>
            <a:pPr algn="just">
              <a:lnSpc>
                <a:spcPts val="2925"/>
              </a:lnSpc>
            </a:pPr>
            <a:r>
              <a:rPr lang="en-US" sz="1899">
                <a:solidFill>
                  <a:srgbClr val="000000"/>
                </a:solidFill>
                <a:latin typeface="Canva Sans"/>
                <a:ea typeface="Canva Sans"/>
                <a:cs typeface="Canva Sans"/>
                <a:sym typeface="Canva Sans"/>
              </a:rPr>
              <a:t> </a:t>
            </a:r>
          </a:p>
          <a:p>
            <a:pPr algn="just">
              <a:lnSpc>
                <a:spcPts val="2925"/>
              </a:lnSpc>
            </a:pPr>
            <a:endParaRPr lang="en-US" sz="1899">
              <a:solidFill>
                <a:srgbClr val="000000"/>
              </a:solidFill>
              <a:latin typeface="Canva Sans"/>
              <a:ea typeface="Canva Sans"/>
              <a:cs typeface="Canva Sans"/>
              <a:sym typeface="Canva Sans"/>
            </a:endParaRPr>
          </a:p>
        </p:txBody>
      </p:sp>
      <p:sp>
        <p:nvSpPr>
          <p:cNvPr id="33" name="TextBox 33"/>
          <p:cNvSpPr txBox="1"/>
          <p:nvPr/>
        </p:nvSpPr>
        <p:spPr>
          <a:xfrm>
            <a:off x="8070572" y="3783306"/>
            <a:ext cx="2558310" cy="6757035"/>
          </a:xfrm>
          <a:prstGeom prst="rect">
            <a:avLst/>
          </a:prstGeom>
        </p:spPr>
        <p:txBody>
          <a:bodyPr lIns="0" tIns="0" rIns="0" bIns="0" rtlCol="0" anchor="t">
            <a:spAutoFit/>
          </a:bodyPr>
          <a:lstStyle/>
          <a:p>
            <a:pPr algn="l">
              <a:lnSpc>
                <a:spcPts val="2249"/>
              </a:lnSpc>
            </a:pPr>
            <a:r>
              <a:rPr lang="en-US" sz="1799" b="1">
                <a:solidFill>
                  <a:srgbClr val="000000"/>
                </a:solidFill>
                <a:latin typeface="Canva Sans Bold"/>
                <a:ea typeface="Canva Sans Bold"/>
                <a:cs typeface="Canva Sans Bold"/>
                <a:sym typeface="Canva Sans Bold"/>
              </a:rPr>
              <a:t>Lifestyle:</a:t>
            </a:r>
            <a:r>
              <a:rPr lang="en-US" sz="1799">
                <a:solidFill>
                  <a:srgbClr val="000000"/>
                </a:solidFill>
                <a:latin typeface="Canva Sans"/>
                <a:ea typeface="Canva Sans"/>
                <a:cs typeface="Canva Sans"/>
                <a:sym typeface="Canva Sans"/>
              </a:rPr>
              <a:t> Health-conscious, socially active, and eco-conscious individuals.</a:t>
            </a:r>
          </a:p>
          <a:p>
            <a:pPr algn="l">
              <a:lnSpc>
                <a:spcPts val="3059"/>
              </a:lnSpc>
            </a:pPr>
            <a:r>
              <a:rPr lang="en-US" sz="1799">
                <a:solidFill>
                  <a:srgbClr val="000000"/>
                </a:solidFill>
                <a:latin typeface="Canva Sans"/>
                <a:ea typeface="Canva Sans"/>
                <a:cs typeface="Canva Sans"/>
                <a:sym typeface="Canva Sans"/>
              </a:rPr>
              <a:t>Health focused, socially active, and sustainable conscious consumers. </a:t>
            </a:r>
          </a:p>
          <a:p>
            <a:pPr algn="l">
              <a:lnSpc>
                <a:spcPts val="3059"/>
              </a:lnSpc>
            </a:pPr>
            <a:r>
              <a:rPr lang="en-US" sz="1799" b="1">
                <a:solidFill>
                  <a:srgbClr val="000000"/>
                </a:solidFill>
                <a:latin typeface="Canva Sans Bold"/>
                <a:ea typeface="Canva Sans Bold"/>
                <a:cs typeface="Canva Sans Bold"/>
                <a:sym typeface="Canva Sans Bold"/>
              </a:rPr>
              <a:t>Interests</a:t>
            </a:r>
            <a:r>
              <a:rPr lang="en-US" sz="1799">
                <a:solidFill>
                  <a:srgbClr val="000000"/>
                </a:solidFill>
                <a:latin typeface="Canva Sans"/>
                <a:ea typeface="Canva Sans"/>
                <a:cs typeface="Canva Sans"/>
                <a:sym typeface="Canva Sans"/>
              </a:rPr>
              <a:t>: Fitness, wellness, and social gatherings.</a:t>
            </a:r>
          </a:p>
          <a:p>
            <a:pPr algn="l">
              <a:lnSpc>
                <a:spcPts val="3059"/>
              </a:lnSpc>
            </a:pPr>
            <a:r>
              <a:rPr lang="en-US" sz="1799" b="1">
                <a:solidFill>
                  <a:srgbClr val="000000"/>
                </a:solidFill>
                <a:latin typeface="Canva Sans Bold"/>
                <a:ea typeface="Canva Sans Bold"/>
                <a:cs typeface="Canva Sans Bold"/>
                <a:sym typeface="Canva Sans Bold"/>
              </a:rPr>
              <a:t> Values</a:t>
            </a:r>
            <a:r>
              <a:rPr lang="en-US" sz="1799">
                <a:solidFill>
                  <a:srgbClr val="000000"/>
                </a:solidFill>
                <a:latin typeface="Canva Sans"/>
                <a:ea typeface="Canva Sans"/>
                <a:cs typeface="Canva Sans"/>
                <a:sym typeface="Canva Sans"/>
              </a:rPr>
              <a:t>: Guilt-free indulgence, balance, and modern lifestyles.</a:t>
            </a:r>
          </a:p>
          <a:p>
            <a:pPr algn="l">
              <a:lnSpc>
                <a:spcPts val="3059"/>
              </a:lnSpc>
            </a:pPr>
            <a:r>
              <a:rPr lang="en-US" sz="1799">
                <a:solidFill>
                  <a:srgbClr val="000000"/>
                </a:solidFill>
                <a:latin typeface="Canva Sans"/>
                <a:ea typeface="Canva Sans"/>
                <a:cs typeface="Canva Sans"/>
                <a:sym typeface="Canva Sans"/>
              </a:rPr>
              <a:t> * Aligns with White Claw's emphasis on wellness and social interactions.</a:t>
            </a:r>
          </a:p>
          <a:p>
            <a:pPr algn="l">
              <a:lnSpc>
                <a:spcPts val="3059"/>
              </a:lnSpc>
            </a:pPr>
            <a:endParaRPr lang="en-US" sz="1799">
              <a:solidFill>
                <a:srgbClr val="000000"/>
              </a:solidFill>
              <a:latin typeface="Canva Sans"/>
              <a:ea typeface="Canva Sans"/>
              <a:cs typeface="Canva Sans"/>
              <a:sym typeface="Canva Sans"/>
            </a:endParaRPr>
          </a:p>
        </p:txBody>
      </p:sp>
      <p:sp>
        <p:nvSpPr>
          <p:cNvPr id="34" name="TextBox 34"/>
          <p:cNvSpPr txBox="1"/>
          <p:nvPr/>
        </p:nvSpPr>
        <p:spPr>
          <a:xfrm>
            <a:off x="12630652" y="3795141"/>
            <a:ext cx="3300565" cy="6491859"/>
          </a:xfrm>
          <a:prstGeom prst="rect">
            <a:avLst/>
          </a:prstGeom>
        </p:spPr>
        <p:txBody>
          <a:bodyPr lIns="0" tIns="0" rIns="0" bIns="0" rtlCol="0" anchor="t">
            <a:spAutoFit/>
          </a:bodyPr>
          <a:lstStyle/>
          <a:p>
            <a:pPr algn="l">
              <a:lnSpc>
                <a:spcPts val="2718"/>
              </a:lnSpc>
            </a:pPr>
            <a:r>
              <a:rPr lang="en-US" sz="1800" b="1">
                <a:solidFill>
                  <a:srgbClr val="000000"/>
                </a:solidFill>
                <a:latin typeface="Canva Sans Bold"/>
                <a:ea typeface="Canva Sans Bold"/>
                <a:cs typeface="Canva Sans Bold"/>
                <a:sym typeface="Canva Sans Bold"/>
              </a:rPr>
              <a:t>Digital Platforms:</a:t>
            </a:r>
          </a:p>
          <a:p>
            <a:pPr algn="l">
              <a:lnSpc>
                <a:spcPts val="2718"/>
              </a:lnSpc>
            </a:pPr>
            <a:r>
              <a:rPr lang="en-US" sz="1800">
                <a:solidFill>
                  <a:srgbClr val="000000"/>
                </a:solidFill>
                <a:latin typeface="Canva Sans"/>
                <a:ea typeface="Canva Sans"/>
                <a:cs typeface="Canva Sans"/>
                <a:sym typeface="Canva Sans"/>
              </a:rPr>
              <a:t> Instagram, TikTok, and Facebook dominate due to high engagement and high audience interaction.</a:t>
            </a:r>
          </a:p>
          <a:p>
            <a:pPr algn="l">
              <a:lnSpc>
                <a:spcPts val="2718"/>
              </a:lnSpc>
            </a:pPr>
            <a:r>
              <a:rPr lang="en-US" sz="1800">
                <a:solidFill>
                  <a:srgbClr val="000000"/>
                </a:solidFill>
                <a:latin typeface="Canva Sans"/>
                <a:ea typeface="Canva Sans"/>
                <a:cs typeface="Canva Sans"/>
                <a:sym typeface="Canva Sans"/>
              </a:rPr>
              <a:t>Younger generation is more inclined towards Spotify and Youtube. </a:t>
            </a:r>
          </a:p>
          <a:p>
            <a:pPr algn="l">
              <a:lnSpc>
                <a:spcPts val="2718"/>
              </a:lnSpc>
            </a:pPr>
            <a:r>
              <a:rPr lang="en-US" sz="1800">
                <a:solidFill>
                  <a:srgbClr val="000000"/>
                </a:solidFill>
                <a:latin typeface="Canva Sans"/>
                <a:ea typeface="Canva Sans"/>
                <a:cs typeface="Canva Sans"/>
                <a:sym typeface="Canva Sans"/>
              </a:rPr>
              <a:t> </a:t>
            </a:r>
            <a:r>
              <a:rPr lang="en-US" sz="1800" b="1">
                <a:solidFill>
                  <a:srgbClr val="000000"/>
                </a:solidFill>
                <a:latin typeface="Canva Sans Bold"/>
                <a:ea typeface="Canva Sans Bold"/>
                <a:cs typeface="Canva Sans Bold"/>
                <a:sym typeface="Canva Sans Bold"/>
              </a:rPr>
              <a:t>Traditional Media:</a:t>
            </a:r>
          </a:p>
          <a:p>
            <a:pPr algn="l">
              <a:lnSpc>
                <a:spcPts val="2718"/>
              </a:lnSpc>
            </a:pPr>
            <a:r>
              <a:rPr lang="en-US" sz="1800">
                <a:solidFill>
                  <a:srgbClr val="000000"/>
                </a:solidFill>
                <a:latin typeface="Canva Sans"/>
                <a:ea typeface="Canva Sans"/>
                <a:cs typeface="Canva Sans"/>
                <a:sym typeface="Canva Sans"/>
              </a:rPr>
              <a:t> Local radio stations like 91.5 The Beat and community events ensure wider, localized reach.</a:t>
            </a:r>
          </a:p>
          <a:p>
            <a:pPr algn="l">
              <a:lnSpc>
                <a:spcPts val="2718"/>
              </a:lnSpc>
            </a:pPr>
            <a:r>
              <a:rPr lang="en-US" sz="1800">
                <a:solidFill>
                  <a:srgbClr val="000000"/>
                </a:solidFill>
                <a:latin typeface="Canva Sans"/>
                <a:ea typeface="Canva Sans"/>
                <a:cs typeface="Canva Sans"/>
                <a:sym typeface="Canva Sans"/>
              </a:rPr>
              <a:t> </a:t>
            </a:r>
            <a:r>
              <a:rPr lang="en-US" sz="1800" b="1">
                <a:solidFill>
                  <a:srgbClr val="000000"/>
                </a:solidFill>
                <a:latin typeface="Canva Sans Bold"/>
                <a:ea typeface="Canva Sans Bold"/>
                <a:cs typeface="Canva Sans Bold"/>
                <a:sym typeface="Canva Sans Bold"/>
              </a:rPr>
              <a:t>Local Influencers:</a:t>
            </a:r>
          </a:p>
          <a:p>
            <a:pPr algn="l">
              <a:lnSpc>
                <a:spcPts val="2718"/>
              </a:lnSpc>
            </a:pPr>
            <a:r>
              <a:rPr lang="en-US" sz="1800">
                <a:solidFill>
                  <a:srgbClr val="000000"/>
                </a:solidFill>
                <a:latin typeface="Canva Sans"/>
                <a:ea typeface="Canva Sans"/>
                <a:cs typeface="Canva Sans"/>
                <a:sym typeface="Canva Sans"/>
              </a:rPr>
              <a:t>Wellness and Lifestyle influencers showcase brand authenticity and strong connection with target consumers. </a:t>
            </a:r>
          </a:p>
        </p:txBody>
      </p:sp>
      <p:sp>
        <p:nvSpPr>
          <p:cNvPr id="35" name="TextBox 35"/>
          <p:cNvSpPr txBox="1"/>
          <p:nvPr/>
        </p:nvSpPr>
        <p:spPr>
          <a:xfrm>
            <a:off x="6569512" y="339591"/>
            <a:ext cx="4599132" cy="662939"/>
          </a:xfrm>
          <a:prstGeom prst="rect">
            <a:avLst/>
          </a:prstGeom>
        </p:spPr>
        <p:txBody>
          <a:bodyPr lIns="0" tIns="0" rIns="0" bIns="0" rtlCol="0" anchor="t">
            <a:spAutoFit/>
          </a:bodyPr>
          <a:lstStyle/>
          <a:p>
            <a:pPr algn="ctr">
              <a:lnSpc>
                <a:spcPts val="5460"/>
              </a:lnSpc>
            </a:pPr>
            <a:r>
              <a:rPr lang="en-US" sz="3900" b="1">
                <a:solidFill>
                  <a:srgbClr val="000000"/>
                </a:solidFill>
                <a:latin typeface="Canva Sans Bold"/>
                <a:ea typeface="Canva Sans Bold"/>
                <a:cs typeface="Canva Sans Bold"/>
                <a:sym typeface="Canva Sans Bold"/>
              </a:rPr>
              <a:t>Target Market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84584" y="-2892911"/>
            <a:ext cx="16735885" cy="16735885"/>
          </a:xfrm>
          <a:custGeom>
            <a:avLst/>
            <a:gdLst/>
            <a:ahLst/>
            <a:cxnLst/>
            <a:rect l="l" t="t" r="r" b="b"/>
            <a:pathLst>
              <a:path w="16735885" h="16735885">
                <a:moveTo>
                  <a:pt x="0" y="0"/>
                </a:moveTo>
                <a:lnTo>
                  <a:pt x="16735886" y="0"/>
                </a:lnTo>
                <a:lnTo>
                  <a:pt x="16735886" y="16735885"/>
                </a:lnTo>
                <a:lnTo>
                  <a:pt x="0" y="16735885"/>
                </a:lnTo>
                <a:lnTo>
                  <a:pt x="0" y="0"/>
                </a:lnTo>
                <a:close/>
              </a:path>
            </a:pathLst>
          </a:custGeom>
          <a:blipFill>
            <a:blip r:embed="rId2">
              <a:alphaModFix amt="43999"/>
            </a:blip>
            <a:stretch>
              <a:fillRect/>
            </a:stretch>
          </a:blipFill>
        </p:spPr>
      </p:sp>
      <p:sp>
        <p:nvSpPr>
          <p:cNvPr id="3" name="Freeform 3"/>
          <p:cNvSpPr/>
          <p:nvPr/>
        </p:nvSpPr>
        <p:spPr>
          <a:xfrm rot="605412">
            <a:off x="1536560" y="-5369498"/>
            <a:ext cx="14938953" cy="7116374"/>
          </a:xfrm>
          <a:custGeom>
            <a:avLst/>
            <a:gdLst/>
            <a:ahLst/>
            <a:cxnLst/>
            <a:rect l="l" t="t" r="r" b="b"/>
            <a:pathLst>
              <a:path w="14938953" h="7116374">
                <a:moveTo>
                  <a:pt x="0" y="0"/>
                </a:moveTo>
                <a:lnTo>
                  <a:pt x="14938953" y="0"/>
                </a:lnTo>
                <a:lnTo>
                  <a:pt x="14938953" y="7116374"/>
                </a:lnTo>
                <a:lnTo>
                  <a:pt x="0" y="7116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5536607" y="8584465"/>
            <a:ext cx="2264098" cy="2264098"/>
            <a:chOff x="0" y="0"/>
            <a:chExt cx="3018798" cy="3018798"/>
          </a:xfrm>
        </p:grpSpPr>
        <p:sp>
          <p:nvSpPr>
            <p:cNvPr id="5" name="Freeform 5"/>
            <p:cNvSpPr/>
            <p:nvPr/>
          </p:nvSpPr>
          <p:spPr>
            <a:xfrm rot="2700000">
              <a:off x="10110" y="874075"/>
              <a:ext cx="2998577" cy="1270647"/>
            </a:xfrm>
            <a:custGeom>
              <a:avLst/>
              <a:gdLst/>
              <a:ahLst/>
              <a:cxnLst/>
              <a:rect l="l" t="t" r="r" b="b"/>
              <a:pathLst>
                <a:path w="2998577" h="1270647">
                  <a:moveTo>
                    <a:pt x="0" y="0"/>
                  </a:moveTo>
                  <a:lnTo>
                    <a:pt x="2998578" y="0"/>
                  </a:lnTo>
                  <a:lnTo>
                    <a:pt x="2998578" y="1270647"/>
                  </a:lnTo>
                  <a:lnTo>
                    <a:pt x="0" y="1270647"/>
                  </a:lnTo>
                  <a:lnTo>
                    <a:pt x="0" y="0"/>
                  </a:lnTo>
                  <a:close/>
                </a:path>
              </a:pathLst>
            </a:custGeom>
            <a:blipFill>
              <a:blip r:embed="rId5"/>
              <a:stretch>
                <a:fillRect/>
              </a:stretch>
            </a:blipFill>
          </p:spPr>
        </p:sp>
        <p:sp>
          <p:nvSpPr>
            <p:cNvPr id="6" name="Freeform 6"/>
            <p:cNvSpPr/>
            <p:nvPr/>
          </p:nvSpPr>
          <p:spPr>
            <a:xfrm rot="5311956">
              <a:off x="1381061" y="875571"/>
              <a:ext cx="2194192" cy="929789"/>
            </a:xfrm>
            <a:custGeom>
              <a:avLst/>
              <a:gdLst/>
              <a:ahLst/>
              <a:cxnLst/>
              <a:rect l="l" t="t" r="r" b="b"/>
              <a:pathLst>
                <a:path w="2194192" h="929789">
                  <a:moveTo>
                    <a:pt x="0" y="0"/>
                  </a:moveTo>
                  <a:lnTo>
                    <a:pt x="2194192" y="0"/>
                  </a:lnTo>
                  <a:lnTo>
                    <a:pt x="2194192" y="929789"/>
                  </a:lnTo>
                  <a:lnTo>
                    <a:pt x="0" y="929789"/>
                  </a:lnTo>
                  <a:lnTo>
                    <a:pt x="0" y="0"/>
                  </a:lnTo>
                  <a:close/>
                </a:path>
              </a:pathLst>
            </a:custGeom>
            <a:blipFill>
              <a:blip r:embed="rId5"/>
              <a:stretch>
                <a:fillRect/>
              </a:stretch>
            </a:blipFill>
          </p:spPr>
        </p:sp>
      </p:grpSp>
      <p:grpSp>
        <p:nvGrpSpPr>
          <p:cNvPr id="7" name="Group 7"/>
          <p:cNvGrpSpPr/>
          <p:nvPr/>
        </p:nvGrpSpPr>
        <p:grpSpPr>
          <a:xfrm>
            <a:off x="285603" y="1503967"/>
            <a:ext cx="17440867" cy="2161069"/>
            <a:chOff x="0" y="0"/>
            <a:chExt cx="5329747" cy="660400"/>
          </a:xfrm>
        </p:grpSpPr>
        <p:sp>
          <p:nvSpPr>
            <p:cNvPr id="8" name="Freeform 8"/>
            <p:cNvSpPr/>
            <p:nvPr/>
          </p:nvSpPr>
          <p:spPr>
            <a:xfrm>
              <a:off x="0" y="0"/>
              <a:ext cx="5329747" cy="660400"/>
            </a:xfrm>
            <a:custGeom>
              <a:avLst/>
              <a:gdLst/>
              <a:ahLst/>
              <a:cxnLst/>
              <a:rect l="l" t="t" r="r" b="b"/>
              <a:pathLst>
                <a:path w="5329747" h="660400">
                  <a:moveTo>
                    <a:pt x="5205287" y="660400"/>
                  </a:moveTo>
                  <a:lnTo>
                    <a:pt x="124460" y="660400"/>
                  </a:lnTo>
                  <a:cubicBezTo>
                    <a:pt x="55880" y="660400"/>
                    <a:pt x="0" y="604520"/>
                    <a:pt x="0" y="535940"/>
                  </a:cubicBezTo>
                  <a:lnTo>
                    <a:pt x="0" y="124460"/>
                  </a:lnTo>
                  <a:cubicBezTo>
                    <a:pt x="0" y="55880"/>
                    <a:pt x="55880" y="0"/>
                    <a:pt x="124460" y="0"/>
                  </a:cubicBezTo>
                  <a:lnTo>
                    <a:pt x="5205287" y="0"/>
                  </a:lnTo>
                  <a:cubicBezTo>
                    <a:pt x="5273867" y="0"/>
                    <a:pt x="5329747" y="55880"/>
                    <a:pt x="5329747" y="124460"/>
                  </a:cubicBezTo>
                  <a:lnTo>
                    <a:pt x="5329747" y="535940"/>
                  </a:lnTo>
                  <a:cubicBezTo>
                    <a:pt x="5329747" y="604520"/>
                    <a:pt x="5273867" y="660400"/>
                    <a:pt x="5205287" y="660400"/>
                  </a:cubicBezTo>
                  <a:close/>
                </a:path>
              </a:pathLst>
            </a:custGeom>
            <a:solidFill>
              <a:srgbClr val="FFFFFF"/>
            </a:solidFill>
          </p:spPr>
        </p:sp>
      </p:grpSp>
      <p:sp>
        <p:nvSpPr>
          <p:cNvPr id="9" name="Freeform 9"/>
          <p:cNvSpPr/>
          <p:nvPr/>
        </p:nvSpPr>
        <p:spPr>
          <a:xfrm rot="1382522">
            <a:off x="-366411" y="8777704"/>
            <a:ext cx="2174697" cy="2305842"/>
          </a:xfrm>
          <a:custGeom>
            <a:avLst/>
            <a:gdLst/>
            <a:ahLst/>
            <a:cxnLst/>
            <a:rect l="l" t="t" r="r" b="b"/>
            <a:pathLst>
              <a:path w="2174697" h="2305842">
                <a:moveTo>
                  <a:pt x="0" y="0"/>
                </a:moveTo>
                <a:lnTo>
                  <a:pt x="2174697" y="0"/>
                </a:lnTo>
                <a:lnTo>
                  <a:pt x="2174697" y="2305842"/>
                </a:lnTo>
                <a:lnTo>
                  <a:pt x="0" y="2305842"/>
                </a:lnTo>
                <a:lnTo>
                  <a:pt x="0" y="0"/>
                </a:lnTo>
                <a:close/>
              </a:path>
            </a:pathLst>
          </a:custGeom>
          <a:blipFill>
            <a:blip r:embed="rId6"/>
            <a:stretch>
              <a:fillRect/>
            </a:stretch>
          </a:blipFill>
        </p:spPr>
      </p:sp>
      <p:sp>
        <p:nvSpPr>
          <p:cNvPr id="10" name="TextBox 10"/>
          <p:cNvSpPr txBox="1"/>
          <p:nvPr/>
        </p:nvSpPr>
        <p:spPr>
          <a:xfrm>
            <a:off x="3638178" y="170180"/>
            <a:ext cx="11011644" cy="596899"/>
          </a:xfrm>
          <a:prstGeom prst="rect">
            <a:avLst/>
          </a:prstGeom>
        </p:spPr>
        <p:txBody>
          <a:bodyPr lIns="0" tIns="0" rIns="0" bIns="0" rtlCol="0" anchor="t">
            <a:spAutoFit/>
          </a:bodyPr>
          <a:lstStyle/>
          <a:p>
            <a:pPr algn="ctr">
              <a:lnSpc>
                <a:spcPts val="4900"/>
              </a:lnSpc>
            </a:pPr>
            <a:r>
              <a:rPr lang="en-US" sz="3500" b="1">
                <a:solidFill>
                  <a:srgbClr val="100F0D"/>
                </a:solidFill>
                <a:latin typeface="Canva Sans Bold"/>
                <a:ea typeface="Canva Sans Bold"/>
                <a:cs typeface="Canva Sans Bold"/>
                <a:sym typeface="Canva Sans Bold"/>
              </a:rPr>
              <a:t>Brand Positioning: White Claw Zero Alcohol Seltzer</a:t>
            </a:r>
          </a:p>
        </p:txBody>
      </p:sp>
      <p:grpSp>
        <p:nvGrpSpPr>
          <p:cNvPr id="11" name="Group 11"/>
          <p:cNvGrpSpPr/>
          <p:nvPr/>
        </p:nvGrpSpPr>
        <p:grpSpPr>
          <a:xfrm>
            <a:off x="285603" y="4062966"/>
            <a:ext cx="17440867" cy="2161069"/>
            <a:chOff x="0" y="0"/>
            <a:chExt cx="5329747" cy="660400"/>
          </a:xfrm>
        </p:grpSpPr>
        <p:sp>
          <p:nvSpPr>
            <p:cNvPr id="12" name="Freeform 12"/>
            <p:cNvSpPr/>
            <p:nvPr/>
          </p:nvSpPr>
          <p:spPr>
            <a:xfrm>
              <a:off x="0" y="0"/>
              <a:ext cx="5329747" cy="660400"/>
            </a:xfrm>
            <a:custGeom>
              <a:avLst/>
              <a:gdLst/>
              <a:ahLst/>
              <a:cxnLst/>
              <a:rect l="l" t="t" r="r" b="b"/>
              <a:pathLst>
                <a:path w="5329747" h="660400">
                  <a:moveTo>
                    <a:pt x="5205287" y="660400"/>
                  </a:moveTo>
                  <a:lnTo>
                    <a:pt x="124460" y="660400"/>
                  </a:lnTo>
                  <a:cubicBezTo>
                    <a:pt x="55880" y="660400"/>
                    <a:pt x="0" y="604520"/>
                    <a:pt x="0" y="535940"/>
                  </a:cubicBezTo>
                  <a:lnTo>
                    <a:pt x="0" y="124460"/>
                  </a:lnTo>
                  <a:cubicBezTo>
                    <a:pt x="0" y="55880"/>
                    <a:pt x="55880" y="0"/>
                    <a:pt x="124460" y="0"/>
                  </a:cubicBezTo>
                  <a:lnTo>
                    <a:pt x="5205287" y="0"/>
                  </a:lnTo>
                  <a:cubicBezTo>
                    <a:pt x="5273867" y="0"/>
                    <a:pt x="5329747" y="55880"/>
                    <a:pt x="5329747" y="124460"/>
                  </a:cubicBezTo>
                  <a:lnTo>
                    <a:pt x="5329747" y="535940"/>
                  </a:lnTo>
                  <a:cubicBezTo>
                    <a:pt x="5329747" y="604520"/>
                    <a:pt x="5273867" y="660400"/>
                    <a:pt x="5205287" y="660400"/>
                  </a:cubicBezTo>
                  <a:close/>
                </a:path>
              </a:pathLst>
            </a:custGeom>
            <a:solidFill>
              <a:srgbClr val="FFFFFF"/>
            </a:solidFill>
          </p:spPr>
        </p:sp>
      </p:grpSp>
      <p:grpSp>
        <p:nvGrpSpPr>
          <p:cNvPr id="13" name="Group 13"/>
          <p:cNvGrpSpPr/>
          <p:nvPr/>
        </p:nvGrpSpPr>
        <p:grpSpPr>
          <a:xfrm>
            <a:off x="285603" y="6624084"/>
            <a:ext cx="17440867" cy="2161069"/>
            <a:chOff x="0" y="0"/>
            <a:chExt cx="5329747" cy="660400"/>
          </a:xfrm>
        </p:grpSpPr>
        <p:sp>
          <p:nvSpPr>
            <p:cNvPr id="14" name="Freeform 14"/>
            <p:cNvSpPr/>
            <p:nvPr/>
          </p:nvSpPr>
          <p:spPr>
            <a:xfrm>
              <a:off x="0" y="0"/>
              <a:ext cx="5329747" cy="660400"/>
            </a:xfrm>
            <a:custGeom>
              <a:avLst/>
              <a:gdLst/>
              <a:ahLst/>
              <a:cxnLst/>
              <a:rect l="l" t="t" r="r" b="b"/>
              <a:pathLst>
                <a:path w="5329747" h="660400">
                  <a:moveTo>
                    <a:pt x="5205287" y="660400"/>
                  </a:moveTo>
                  <a:lnTo>
                    <a:pt x="124460" y="660400"/>
                  </a:lnTo>
                  <a:cubicBezTo>
                    <a:pt x="55880" y="660400"/>
                    <a:pt x="0" y="604520"/>
                    <a:pt x="0" y="535940"/>
                  </a:cubicBezTo>
                  <a:lnTo>
                    <a:pt x="0" y="124460"/>
                  </a:lnTo>
                  <a:cubicBezTo>
                    <a:pt x="0" y="55880"/>
                    <a:pt x="55880" y="0"/>
                    <a:pt x="124460" y="0"/>
                  </a:cubicBezTo>
                  <a:lnTo>
                    <a:pt x="5205287" y="0"/>
                  </a:lnTo>
                  <a:cubicBezTo>
                    <a:pt x="5273867" y="0"/>
                    <a:pt x="5329747" y="55880"/>
                    <a:pt x="5329747" y="124460"/>
                  </a:cubicBezTo>
                  <a:lnTo>
                    <a:pt x="5329747" y="535940"/>
                  </a:lnTo>
                  <a:cubicBezTo>
                    <a:pt x="5329747" y="604520"/>
                    <a:pt x="5273867" y="660400"/>
                    <a:pt x="5205287" y="660400"/>
                  </a:cubicBezTo>
                  <a:close/>
                </a:path>
              </a:pathLst>
            </a:custGeom>
            <a:solidFill>
              <a:srgbClr val="FFFFFF"/>
            </a:solidFill>
          </p:spPr>
        </p:sp>
      </p:grpSp>
      <p:sp>
        <p:nvSpPr>
          <p:cNvPr id="15" name="TextBox 15"/>
          <p:cNvSpPr txBox="1"/>
          <p:nvPr/>
        </p:nvSpPr>
        <p:spPr>
          <a:xfrm>
            <a:off x="516321" y="2237157"/>
            <a:ext cx="1656475" cy="656588"/>
          </a:xfrm>
          <a:prstGeom prst="rect">
            <a:avLst/>
          </a:prstGeom>
        </p:spPr>
        <p:txBody>
          <a:bodyPr lIns="0" tIns="0" rIns="0" bIns="0" rtlCol="0" anchor="t">
            <a:spAutoFit/>
          </a:bodyPr>
          <a:lstStyle/>
          <a:p>
            <a:pPr algn="ctr">
              <a:lnSpc>
                <a:spcPts val="2660"/>
              </a:lnSpc>
            </a:pPr>
            <a:r>
              <a:rPr lang="en-US" sz="1900" b="1">
                <a:solidFill>
                  <a:srgbClr val="100F0D"/>
                </a:solidFill>
                <a:latin typeface="Canva Sans Bold"/>
                <a:ea typeface="Canva Sans Bold"/>
                <a:cs typeface="Canva Sans Bold"/>
                <a:sym typeface="Canva Sans Bold"/>
              </a:rPr>
              <a:t>Value proposition</a:t>
            </a:r>
          </a:p>
        </p:txBody>
      </p:sp>
      <p:sp>
        <p:nvSpPr>
          <p:cNvPr id="16" name="TextBox 16"/>
          <p:cNvSpPr txBox="1"/>
          <p:nvPr/>
        </p:nvSpPr>
        <p:spPr>
          <a:xfrm>
            <a:off x="2172796" y="1857427"/>
            <a:ext cx="15541498" cy="1406524"/>
          </a:xfrm>
          <a:prstGeom prst="rect">
            <a:avLst/>
          </a:prstGeom>
        </p:spPr>
        <p:txBody>
          <a:bodyPr lIns="0" tIns="0" rIns="0" bIns="0" rtlCol="0" anchor="t">
            <a:spAutoFit/>
          </a:bodyPr>
          <a:lstStyle/>
          <a:p>
            <a:pPr marL="431807" lvl="1" indent="-215904" algn="l">
              <a:lnSpc>
                <a:spcPts val="2800"/>
              </a:lnSpc>
              <a:buFont typeface="Arial"/>
              <a:buChar char="•"/>
            </a:pPr>
            <a:r>
              <a:rPr lang="en-US" sz="2000">
                <a:solidFill>
                  <a:srgbClr val="100F0D"/>
                </a:solidFill>
                <a:latin typeface="Canva Sans"/>
                <a:ea typeface="Canva Sans"/>
                <a:cs typeface="Canva Sans"/>
                <a:sym typeface="Canva Sans"/>
              </a:rPr>
              <a:t>For customers who value health and active lifestyles while looking for savory and sociable experiences, White Claw Zero Alcohol Seltzer delivers a distinctive blend of guilt-free enjoyment, contemporary branding, and inclusive appeal.</a:t>
            </a:r>
          </a:p>
          <a:p>
            <a:pPr marL="431807" lvl="1" indent="-215904" algn="l">
              <a:lnSpc>
                <a:spcPts val="2800"/>
              </a:lnSpc>
              <a:buFont typeface="Arial"/>
              <a:buChar char="•"/>
            </a:pPr>
            <a:r>
              <a:rPr lang="en-US" sz="2000">
                <a:solidFill>
                  <a:srgbClr val="100F0D"/>
                </a:solidFill>
                <a:latin typeface="Canva Sans"/>
                <a:ea typeface="Canva Sans"/>
                <a:cs typeface="Canva Sans"/>
                <a:sym typeface="Canva Sans"/>
              </a:rPr>
              <a:t>White Claw meets the increasing demand for wellness-focused, non-alcoholic beverages that complement a balanced lifestyle by sticking to its famous low-calorie, gluten-free formula.</a:t>
            </a:r>
          </a:p>
        </p:txBody>
      </p:sp>
      <p:sp>
        <p:nvSpPr>
          <p:cNvPr id="17" name="TextBox 17"/>
          <p:cNvSpPr txBox="1"/>
          <p:nvPr/>
        </p:nvSpPr>
        <p:spPr>
          <a:xfrm>
            <a:off x="285603" y="4796155"/>
            <a:ext cx="2116525" cy="656590"/>
          </a:xfrm>
          <a:prstGeom prst="rect">
            <a:avLst/>
          </a:prstGeom>
        </p:spPr>
        <p:txBody>
          <a:bodyPr lIns="0" tIns="0" rIns="0" bIns="0" rtlCol="0" anchor="t">
            <a:spAutoFit/>
          </a:bodyPr>
          <a:lstStyle/>
          <a:p>
            <a:pPr algn="ctr">
              <a:lnSpc>
                <a:spcPts val="2659"/>
              </a:lnSpc>
            </a:pPr>
            <a:r>
              <a:rPr lang="en-US" sz="1899" b="1">
                <a:solidFill>
                  <a:srgbClr val="100F0D"/>
                </a:solidFill>
                <a:latin typeface="Canva Sans Bold"/>
                <a:ea typeface="Canva Sans Bold"/>
                <a:cs typeface="Canva Sans Bold"/>
                <a:sym typeface="Canva Sans Bold"/>
              </a:rPr>
              <a:t>Positioning Statement</a:t>
            </a:r>
          </a:p>
        </p:txBody>
      </p:sp>
      <p:sp>
        <p:nvSpPr>
          <p:cNvPr id="18" name="TextBox 18"/>
          <p:cNvSpPr txBox="1"/>
          <p:nvPr/>
        </p:nvSpPr>
        <p:spPr>
          <a:xfrm>
            <a:off x="2074337" y="4240213"/>
            <a:ext cx="15639956" cy="175895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100F0D"/>
                </a:solidFill>
                <a:latin typeface="Canva Sans"/>
                <a:ea typeface="Canva Sans"/>
                <a:cs typeface="Canva Sans"/>
                <a:sym typeface="Canva Sans"/>
              </a:rPr>
              <a:t>White Claw Zero Alcohol Seltzer is the go-to premium non-alcoholic beverage for socially engaged, health-conscious young adults in Kitchener because it combines natural ingredients with contemporary, inclusive branding to deliver refreshing flavors and wellness-inspired enjoyment.</a:t>
            </a:r>
          </a:p>
          <a:p>
            <a:pPr marL="431801" lvl="1" indent="-215900" algn="l">
              <a:lnSpc>
                <a:spcPts val="2800"/>
              </a:lnSpc>
              <a:buFont typeface="Arial"/>
              <a:buChar char="•"/>
            </a:pPr>
            <a:r>
              <a:rPr lang="en-US" sz="2000">
                <a:solidFill>
                  <a:srgbClr val="100F0D"/>
                </a:solidFill>
                <a:latin typeface="Canva Sans"/>
                <a:ea typeface="Canva Sans"/>
                <a:cs typeface="Canva Sans"/>
                <a:sym typeface="Canva Sans"/>
              </a:rPr>
              <a:t>The company distinguishes itself as a lifestyle enabler by providing a beverage that goes well with social events, exercise regimens, and guilt-free enjoyment.</a:t>
            </a:r>
          </a:p>
        </p:txBody>
      </p:sp>
      <p:sp>
        <p:nvSpPr>
          <p:cNvPr id="19" name="TextBox 19"/>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20" name="TextBox 20"/>
          <p:cNvSpPr txBox="1"/>
          <p:nvPr/>
        </p:nvSpPr>
        <p:spPr>
          <a:xfrm>
            <a:off x="286762" y="7357274"/>
            <a:ext cx="1787575" cy="656590"/>
          </a:xfrm>
          <a:prstGeom prst="rect">
            <a:avLst/>
          </a:prstGeom>
        </p:spPr>
        <p:txBody>
          <a:bodyPr lIns="0" tIns="0" rIns="0" bIns="0" rtlCol="0" anchor="t">
            <a:spAutoFit/>
          </a:bodyPr>
          <a:lstStyle/>
          <a:p>
            <a:pPr algn="ctr">
              <a:lnSpc>
                <a:spcPts val="2659"/>
              </a:lnSpc>
            </a:pPr>
            <a:r>
              <a:rPr lang="en-US" sz="1899" b="1">
                <a:solidFill>
                  <a:srgbClr val="100F0D"/>
                </a:solidFill>
                <a:latin typeface="Canva Sans Bold"/>
                <a:ea typeface="Canva Sans Bold"/>
                <a:cs typeface="Canva Sans Bold"/>
                <a:sym typeface="Canva Sans Bold"/>
              </a:rPr>
              <a:t>Key Diffrentiators</a:t>
            </a:r>
          </a:p>
        </p:txBody>
      </p:sp>
      <p:sp>
        <p:nvSpPr>
          <p:cNvPr id="21" name="TextBox 21"/>
          <p:cNvSpPr txBox="1"/>
          <p:nvPr/>
        </p:nvSpPr>
        <p:spPr>
          <a:xfrm>
            <a:off x="2074337" y="6673778"/>
            <a:ext cx="15639956" cy="211137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100F0D"/>
                </a:solidFill>
                <a:latin typeface="Canva Sans"/>
                <a:ea typeface="Canva Sans"/>
                <a:cs typeface="Canva Sans"/>
                <a:sym typeface="Canva Sans"/>
              </a:rPr>
              <a:t>White Claw prioritizes innovation and lifestyle integration over typical non-alcoholic beer experiences, in contrast to rivals like Heineken 0.0 and Budweiser Zero.</a:t>
            </a:r>
          </a:p>
          <a:p>
            <a:pPr marL="431801" lvl="1" indent="-215900" algn="l">
              <a:lnSpc>
                <a:spcPts val="2800"/>
              </a:lnSpc>
              <a:buFont typeface="Arial"/>
              <a:buChar char="•"/>
            </a:pPr>
            <a:r>
              <a:rPr lang="en-US" sz="2000">
                <a:solidFill>
                  <a:srgbClr val="100F0D"/>
                </a:solidFill>
                <a:latin typeface="Canva Sans"/>
                <a:ea typeface="Canva Sans"/>
                <a:cs typeface="Canva Sans"/>
                <a:sym typeface="Canva Sans"/>
              </a:rPr>
              <a:t>The product appeals to its target market because of its unique flavors (such mango passionfruit and black cherry) and health-conscious positioning (low calorie and gluten-free).</a:t>
            </a:r>
          </a:p>
          <a:p>
            <a:pPr marL="431801" lvl="1" indent="-215900" algn="l">
              <a:lnSpc>
                <a:spcPts val="2800"/>
              </a:lnSpc>
              <a:buFont typeface="Arial"/>
              <a:buChar char="•"/>
            </a:pPr>
            <a:r>
              <a:rPr lang="en-US" sz="2000">
                <a:solidFill>
                  <a:srgbClr val="100F0D"/>
                </a:solidFill>
                <a:latin typeface="Canva Sans"/>
                <a:ea typeface="Canva Sans"/>
                <a:cs typeface="Canva Sans"/>
                <a:sym typeface="Canva Sans"/>
              </a:rPr>
              <a:t>White Claw's branding, which includes stylish packaging and slogans like "Grab Life by the Claw," elevates the beverage beyond a simple beverage to a social experience.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3635</Words>
  <Application>Microsoft Office PowerPoint</Application>
  <PresentationFormat>Custom</PresentationFormat>
  <Paragraphs>341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Canva Sans Bold</vt:lpstr>
      <vt:lpstr>Canva Sans</vt:lpstr>
      <vt:lpstr>Calibri</vt:lpstr>
      <vt:lpstr>Arial</vt:lpstr>
      <vt:lpstr>Canva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Delicious Fresh Orange Juice Presentation Template</dc:title>
  <dc:creator>devansh shah</dc:creator>
  <cp:lastModifiedBy>devansh shah</cp:lastModifiedBy>
  <cp:revision>2</cp:revision>
  <dcterms:created xsi:type="dcterms:W3CDTF">2006-08-16T00:00:00Z</dcterms:created>
  <dcterms:modified xsi:type="dcterms:W3CDTF">2025-08-28T17:04:22Z</dcterms:modified>
  <dc:identifier>DAGX1TkqXso</dc:identifier>
</cp:coreProperties>
</file>